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6858000" cx="12192000"/>
  <p:notesSz cx="6858000" cy="9144000"/>
  <p:embeddedFontLst>
    <p:embeddedFont>
      <p:font typeface="Arial Narrow"/>
      <p:regular r:id="rId42"/>
      <p:bold r:id="rId43"/>
      <p:italic r:id="rId44"/>
      <p:boldItalic r:id="rId45"/>
    </p:embeddedFont>
    <p:embeddedFont>
      <p:font typeface="Poppi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orient="horz" pos="2273">
          <p15:clr>
            <a:srgbClr val="A4A3A4"/>
          </p15:clr>
        </p15:guide>
        <p15:guide id="4" orient="horz" pos="2364">
          <p15:clr>
            <a:srgbClr val="A4A3A4"/>
          </p15:clr>
        </p15:guide>
      </p15:sldGuideLst>
    </p:ext>
    <p:ext uri="http://customooxmlschemas.google.com/">
      <go:slidesCustomData xmlns:go="http://customooxmlschemas.google.com/" r:id="rId50" roundtripDataSignature="AMtx7mj34TcZ3l9bVQvgeRGDHs2iJkAu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19673A-D89C-4F9A-9D16-C90559868583}">
  <a:tblStyle styleId="{AB19673A-D89C-4F9A-9D16-C90559868583}"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b="off" i="off"/>
      <a:tcStyle>
        <a:fill>
          <a:solidFill>
            <a:srgbClr val="E6E6E6"/>
          </a:solidFill>
        </a:fill>
      </a:tcStyle>
    </a:band1H>
    <a:band2H>
      <a:tcTxStyle b="off" i="off"/>
    </a:band2H>
    <a:band1V>
      <a:tcTxStyle b="off" i="off"/>
      <a:tcStyle>
        <a:fill>
          <a:solidFill>
            <a:srgbClr val="E6E6E6"/>
          </a:solidFill>
        </a:fill>
      </a:tcStyle>
    </a:band1V>
    <a:band2V>
      <a:tcTxStyle b="off" i="off"/>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dk1"/>
          </a:solidFill>
        </a:fill>
      </a:tcStyle>
    </a:firstRow>
    <a:neCell>
      <a:tcTxStyle b="off" i="off"/>
    </a:neCell>
    <a:nwCell>
      <a:tcTxStyle b="off" i="off"/>
    </a:nwCell>
  </a:tblStyle>
  <a:tblStyle styleId="{0FD65FA6-3295-4CA2-98FE-F044AC09A12E}"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2273" orient="horz"/>
        <p:guide pos="23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ArialNarrow-regular.fntdata"/><Relationship Id="rId41" Type="http://schemas.openxmlformats.org/officeDocument/2006/relationships/slide" Target="slides/slide34.xml"/><Relationship Id="rId44" Type="http://schemas.openxmlformats.org/officeDocument/2006/relationships/font" Target="fonts/ArialNarrow-italic.fntdata"/><Relationship Id="rId43" Type="http://schemas.openxmlformats.org/officeDocument/2006/relationships/font" Target="fonts/ArialNarrow-bold.fntdata"/><Relationship Id="rId46" Type="http://schemas.openxmlformats.org/officeDocument/2006/relationships/font" Target="fonts/Poppins-regular.fntdata"/><Relationship Id="rId45" Type="http://schemas.openxmlformats.org/officeDocument/2006/relationships/font" Target="fonts/ArialNarrow-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oppins-italic.fntdata"/><Relationship Id="rId47" Type="http://schemas.openxmlformats.org/officeDocument/2006/relationships/font" Target="fonts/Poppins-bold.fntdata"/><Relationship Id="rId49" Type="http://schemas.openxmlformats.org/officeDocument/2006/relationships/font" Target="fonts/Poppi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 name="Google Shape;2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 name="Google Shape;3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챗봇에 관광명소/ 자연 등 테마가 포함된 문장을 입력 시 테마를 추출하여 알고리즘이 구현되고 테마와 관련된 명소를 출력합니다. 만족도가 좋을 가능성이 높은 순서대로 10개를 출력합니다.</a:t>
            </a:r>
            <a:endParaRPr/>
          </a:p>
        </p:txBody>
      </p:sp>
      <p:sp>
        <p:nvSpPr>
          <p:cNvPr id="125" name="Google Shape;12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ko-KR" sz="1500">
                <a:solidFill>
                  <a:srgbClr val="3A3838"/>
                </a:solidFill>
                <a:latin typeface="Calibri"/>
                <a:ea typeface="Calibri"/>
                <a:cs typeface="Calibri"/>
                <a:sym typeface="Calibri"/>
              </a:rPr>
              <a:t>url에 선택한 테마가 포함되도록 구현하였으나 이후 그 url을 받아와서 테마를 골라내는 것에 어려움을 느껴 다른 방법을 채택 , 플라스크로 두 가지 방법을 시도했었습니다. url을 메세지박스로 다시 불러왔는데 이 경우는 테마를 한글로 받아오는 것에는 실패했습니다. </a:t>
            </a:r>
            <a:endParaRPr/>
          </a:p>
        </p:txBody>
      </p:sp>
      <p:sp>
        <p:nvSpPr>
          <p:cNvPr id="137" name="Google Shape;13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8" name="Google Shape;14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9" name="Google Shape;1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9" name="Google Shape;16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3" name="Google Shape;18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8" name="Google Shape;19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1" name="Google Shape;2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5" name="Google Shape;22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8" name="Google Shape;23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 name="Google Shape;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8" name="Google Shape;24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0" name="Google Shape;26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5" name="Google Shape;27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ko-KR" sz="1100">
                <a:latin typeface="Arial"/>
                <a:ea typeface="Arial"/>
                <a:cs typeface="Arial"/>
                <a:sym typeface="Arial"/>
              </a:rPr>
              <a:t>관광지 태그의 공통된 주제를 카테고리로 선정 하고 각 카테고리에 해당하는 태그의 개수를 세어 데이터를 새로 만들어줍니다. 이렇게 데이터를 만든 이유는 관광지가 가지고 있는 태그가 해당 테마의 성격을 대변한다고 판단하였습니다. 고로 사용자가 입력한 테마에 대해서 태그를 많이 가지고 있는 장소가 더 적합하다고 생각하였고 이런 장소를 우선적으로 추천해주고자 다음과 같은 모양의 데이터를 만들게된것입니다.</a:t>
            </a:r>
            <a:endParaRPr/>
          </a:p>
        </p:txBody>
      </p:sp>
      <p:sp>
        <p:nvSpPr>
          <p:cNvPr id="293" name="Google Shape;29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ko-KR" sz="1100">
                <a:latin typeface="Arial"/>
                <a:ea typeface="Arial"/>
                <a:cs typeface="Arial"/>
                <a:sym typeface="Arial"/>
              </a:rPr>
              <a:t>관광지 태그의 공통된 주제를 카테고리로 선정 하고 각 카테고리에 해당하는 태그의 개수를 세어 데이터를 새로 만들어줍니다. 이렇게 데이터를 만든 이유는 관광지가 가지고 있는 태그가 해당 테마의 성격을 대변한다고 판단하였습니다. 고로 사용자가 입력한 테마에 대해서 태그를 많이 가지고 있는 장소가 더 적합하다고 생각하였고 이런 장소를 우선적으로 추천해주고자 다음과 같은 모양의 데이터를 만들게된것입니다.</a:t>
            </a:r>
            <a:endParaRPr/>
          </a:p>
        </p:txBody>
      </p:sp>
      <p:sp>
        <p:nvSpPr>
          <p:cNvPr id="307" name="Google Shape;30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ko-KR" sz="1100">
                <a:latin typeface="Arial"/>
                <a:ea typeface="Arial"/>
                <a:cs typeface="Arial"/>
                <a:sym typeface="Arial"/>
              </a:rPr>
              <a:t>관광지 태그의 공통된 주제를 카테고리로 선정 하고 각 카테고리에 해당하는 태그의 개수를 세어 데이터를 새로 만들어줍니다. 이렇게 데이터를 만든 이유는 관광지가 가지고 있는 태그가 해당 테마의 성격을 대변한다고 판단하였습니다. 고로 사용자가 입력한 테마에 대해서 태그를 많이 가지고 있는 장소가 더 적합하다고 생각하였고 이런 장소를 우선적으로 추천해주고자 다음과 같은 모양의 데이터를 만들게된것입니다.</a:t>
            </a:r>
            <a:endParaRPr/>
          </a:p>
        </p:txBody>
      </p:sp>
      <p:sp>
        <p:nvSpPr>
          <p:cNvPr id="323" name="Google Shape;32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ko-KR" sz="1100">
                <a:latin typeface="Arial"/>
                <a:ea typeface="Arial"/>
                <a:cs typeface="Arial"/>
                <a:sym typeface="Arial"/>
              </a:rPr>
              <a:t>관광지 태그의 공통된 주제를 카테고리로 선정 하고 각 카테고리에 해당하는 태그의 개수를 세어 데이터를 새로 만들어줍니다. 이렇게 데이터를 만든 이유는 관광지가 가지고 있는 태그가 해당 테마의 성격을 대변한다고 판단하였습니다. 고로 사용자가 입력한 테마에 대해서 태그를 많이 가지고 있는 장소가 더 적합하다고 생각하였고 이런 장소를 우선적으로 추천해주고자 다음과 같은 모양의 데이터를 만들게된것입니다.</a:t>
            </a:r>
            <a:endParaRPr/>
          </a:p>
        </p:txBody>
      </p:sp>
      <p:sp>
        <p:nvSpPr>
          <p:cNvPr id="334" name="Google Shape;33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ko-KR" sz="1100">
                <a:latin typeface="Arial"/>
                <a:ea typeface="Arial"/>
                <a:cs typeface="Arial"/>
                <a:sym typeface="Arial"/>
              </a:rPr>
              <a:t>관광지 태그의 공통된 주제를 카테고리로 선정 하고 각 카테고리에 해당하는 태그의 개수를 세어 데이터를 새로 만들어줍니다. 이렇게 데이터를 만든 이유는 관광지가 가지고 있는 태그가 해당 테마의 성격을 대변한다고 판단하였습니다. 고로 사용자가 입력한 테마에 대해서 태그를 많이 가지고 있는 장소가 더 적합하다고 생각하였고 이런 장소를 우선적으로 추천해주고자 다음과 같은 모양의 데이터를 만들게된것입니다.</a:t>
            </a:r>
            <a:endParaRPr/>
          </a:p>
        </p:txBody>
      </p:sp>
      <p:sp>
        <p:nvSpPr>
          <p:cNvPr id="348" name="Google Shape;34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ko-KR" sz="1100">
                <a:latin typeface="Arial"/>
                <a:ea typeface="Arial"/>
                <a:cs typeface="Arial"/>
                <a:sym typeface="Arial"/>
              </a:rPr>
              <a:t>관광지 태그의 공통된 주제를 카테고리로 선정 하고 각 카테고리에 해당하는 태그의 개수를 세어 데이터를 새로 만들어줍니다. 이렇게 데이터를 만든 이유는 관광지가 가지고 있는 태그가 해당 테마의 성격을 대변한다고 판단하였습니다. 고로 사용자가 입력한 테마에 대해서 태그를 많이 가지고 있는 장소가 더 적합하다고 생각하였고 이런 장소를 우선적으로 추천해주고자 다음과 같은 모양의 데이터를 만들게된것입니다.</a:t>
            </a:r>
            <a:endParaRPr/>
          </a:p>
        </p:txBody>
      </p:sp>
      <p:sp>
        <p:nvSpPr>
          <p:cNvPr id="360" name="Google Shape;36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ko-KR" sz="1100">
                <a:latin typeface="Arial"/>
                <a:ea typeface="Arial"/>
                <a:cs typeface="Arial"/>
                <a:sym typeface="Arial"/>
              </a:rPr>
              <a:t>관광지 태그의 공통된 주제를 카테고리로 선정 하고 각 카테고리에 해당하는 태그의 개수를 세어 데이터를 새로 만들어줍니다. 이렇게 데이터를 만든 이유는 관광지가 가지고 있는 태그가 해당 테마의 성격을 대변한다고 판단하였습니다. 고로 사용자가 입력한 테마에 대해서 태그를 많이 가지고 있는 장소가 더 적합하다고 생각하였고 이런 장소를 우선적으로 추천해주고자 다음과 같은 모양의 데이터를 만들게된것입니다.</a:t>
            </a:r>
            <a:endParaRPr/>
          </a:p>
        </p:txBody>
      </p:sp>
      <p:sp>
        <p:nvSpPr>
          <p:cNvPr id="372" name="Google Shape;37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 name="Google Shape;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ko-KR" sz="1100">
                <a:latin typeface="Arial"/>
                <a:ea typeface="Arial"/>
                <a:cs typeface="Arial"/>
                <a:sym typeface="Arial"/>
              </a:rPr>
              <a:t>관광지 태그의 공통된 주제를 카테고리로 선정 하고 각 카테고리에 해당하는 태그의 개수를 세어 데이터를 새로 만들어줍니다. 이렇게 데이터를 만든 이유는 관광지가 가지고 있는 태그가 해당 테마의 성격을 대변한다고 판단하였습니다. 고로 사용자가 입력한 테마에 대해서 태그를 많이 가지고 있는 장소가 더 적합하다고 생각하였고 이런 장소를 우선적으로 추천해주고자 다음과 같은 모양의 데이터를 만들게된것입니다.</a:t>
            </a:r>
            <a:endParaRPr/>
          </a:p>
        </p:txBody>
      </p:sp>
      <p:sp>
        <p:nvSpPr>
          <p:cNvPr id="386" name="Google Shape;38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ko-KR" sz="1100">
                <a:latin typeface="Arial"/>
                <a:ea typeface="Arial"/>
                <a:cs typeface="Arial"/>
                <a:sym typeface="Arial"/>
              </a:rPr>
              <a:t>관광지 태그의 공통된 주제를 카테고리로 선정 하고 각 카테고리에 해당하는 태그의 개수를 세어 데이터를 새로 만들어줍니다. 이렇게 데이터를 만든 이유는 관광지가 가지고 있는 태그가 해당 테마의 성격을 대변한다고 판단하였습니다. 고로 사용자가 입력한 테마에 대해서 태그를 많이 가지고 있는 장소가 더 적합하다고 생각하였고 이런 장소를 우선적으로 추천해주고자 다음과 같은 모양의 데이터를 만들게된것입니다.</a:t>
            </a:r>
            <a:endParaRPr/>
          </a:p>
        </p:txBody>
      </p:sp>
      <p:sp>
        <p:nvSpPr>
          <p:cNvPr id="399" name="Google Shape;39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0" name="Google Shape;41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0" name="Google Shape;42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2" name="Google Shape;43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4" name="Google Shape;6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우선 전체적으로 설명을 드리자면 파이썬으로 구현한 GUI에서 사용자가 테마를 체크하거나 챗봇에 문장을 입력하면 챗봇에서는 키워드를 뽑고 체크된 테마 혹은 입력받은 키워드를 인풋 데이터로 추천 알고리즘이 구현됩니다. 그리고 다시 그 결과를 UI에 띄우는 방식입니다.</a:t>
            </a:r>
            <a:endParaRPr/>
          </a:p>
        </p:txBody>
      </p:sp>
      <p:sp>
        <p:nvSpPr>
          <p:cNvPr id="73" name="Google Shape;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우선 전체적으로 설명을 드리자면 파이썬으로 구현한 GUI에서 사용자가 테마를 체크하거나 챗봇에 문장을 입력하면 챗봇에서는 키워드를 뽑고 체크된 테마 혹은 입력받은 키워드를 인풋 데이터로 추천 알고리즘이 구현됩니다. 그리고 다시 그 결과를 UI에 띄우는 방식입니다.</a:t>
            </a:r>
            <a:endParaRPr/>
          </a:p>
        </p:txBody>
      </p:sp>
      <p:sp>
        <p:nvSpPr>
          <p:cNvPr id="82" name="Google Shape;8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1" name="Google Shape;9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1" name="Google Shape;1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KR"/>
              <a:t>오른쪽 사진이 파이썬으로 만든 GUI의 이미지입니다. 이미지의 왼쪽 부분의 체크 박스가 테마를 인풋받는 방식입니다. 확인을 누르면 테마가 들어가구요. 오른쪽부분이 챗봇입니다. 왼쪽은 GUI에서 체크박스를 체크하면 아래에 리스트가 나오는 것을 보여줍니다. 저희 추천 시스템의 인풋 데이터가 리스트여서 리스트로 나오게 만들었구요.</a:t>
            </a:r>
            <a:endParaRPr/>
          </a:p>
        </p:txBody>
      </p:sp>
      <p:sp>
        <p:nvSpPr>
          <p:cNvPr id="112" name="Google Shape;1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1" name="Shape 11"/>
        <p:cNvGrpSpPr/>
        <p:nvPr/>
      </p:nvGrpSpPr>
      <p:grpSpPr>
        <a:xfrm>
          <a:off x="0" y="0"/>
          <a:ext cx="0" cy="0"/>
          <a:chOff x="0" y="0"/>
          <a:chExt cx="0" cy="0"/>
        </a:xfrm>
      </p:grpSpPr>
      <p:sp>
        <p:nvSpPr>
          <p:cNvPr id="12" name="Google Shape;12;p36"/>
          <p:cNvSpPr/>
          <p:nvPr/>
        </p:nvSpPr>
        <p:spPr>
          <a:xfrm rot="-5400000">
            <a:off x="11796713" y="6462713"/>
            <a:ext cx="334962" cy="455612"/>
          </a:xfrm>
          <a:prstGeom prst="rtTriangle">
            <a:avLst/>
          </a:prstGeom>
          <a:solidFill>
            <a:srgbClr val="4455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제목 슬라이드">
  <p:cSld name="2_제목 슬라이드">
    <p:spTree>
      <p:nvGrpSpPr>
        <p:cNvPr id="13" name="Shape 13"/>
        <p:cNvGrpSpPr/>
        <p:nvPr/>
      </p:nvGrpSpPr>
      <p:grpSpPr>
        <a:xfrm>
          <a:off x="0" y="0"/>
          <a:ext cx="0" cy="0"/>
          <a:chOff x="0" y="0"/>
          <a:chExt cx="0" cy="0"/>
        </a:xfrm>
      </p:grpSpPr>
      <p:sp>
        <p:nvSpPr>
          <p:cNvPr id="14" name="Google Shape;14;p39"/>
          <p:cNvSpPr/>
          <p:nvPr/>
        </p:nvSpPr>
        <p:spPr>
          <a:xfrm rot="-5400000">
            <a:off x="11796713" y="6462713"/>
            <a:ext cx="334962" cy="455612"/>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spTree>
      <p:nvGrpSpPr>
        <p:cNvPr id="15" name="Shape 15"/>
        <p:cNvGrpSpPr/>
        <p:nvPr/>
      </p:nvGrpSpPr>
      <p:grpSpPr>
        <a:xfrm>
          <a:off x="0" y="0"/>
          <a:ext cx="0" cy="0"/>
          <a:chOff x="0" y="0"/>
          <a:chExt cx="0" cy="0"/>
        </a:xfrm>
      </p:grpSpPr>
      <p:sp>
        <p:nvSpPr>
          <p:cNvPr id="16" name="Google Shape;16;p40"/>
          <p:cNvSpPr/>
          <p:nvPr/>
        </p:nvSpPr>
        <p:spPr>
          <a:xfrm rot="-5400000">
            <a:off x="11796713" y="6462713"/>
            <a:ext cx="334962" cy="455612"/>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7"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20" name="Shape 20"/>
        <p:cNvGrpSpPr/>
        <p:nvPr/>
      </p:nvGrpSpPr>
      <p:grpSpPr>
        <a:xfrm>
          <a:off x="0" y="0"/>
          <a:ext cx="0" cy="0"/>
          <a:chOff x="0" y="0"/>
          <a:chExt cx="0" cy="0"/>
        </a:xfrm>
      </p:grpSpPr>
      <p:sp>
        <p:nvSpPr>
          <p:cNvPr id="21" name="Google Shape;21;p38"/>
          <p:cNvSpPr/>
          <p:nvPr/>
        </p:nvSpPr>
        <p:spPr>
          <a:xfrm rot="-5400000">
            <a:off x="11796688" y="6462600"/>
            <a:ext cx="335100" cy="455700"/>
          </a:xfrm>
          <a:prstGeom prst="rtTriangle">
            <a:avLst/>
          </a:prstGeom>
          <a:solidFill>
            <a:srgbClr val="4455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제목 슬라이드">
  <p:cSld name="2_제목 슬라이드">
    <p:spTree>
      <p:nvGrpSpPr>
        <p:cNvPr id="22" name="Shape 22"/>
        <p:cNvGrpSpPr/>
        <p:nvPr/>
      </p:nvGrpSpPr>
      <p:grpSpPr>
        <a:xfrm>
          <a:off x="0" y="0"/>
          <a:ext cx="0" cy="0"/>
          <a:chOff x="0" y="0"/>
          <a:chExt cx="0" cy="0"/>
        </a:xfrm>
      </p:grpSpPr>
      <p:sp>
        <p:nvSpPr>
          <p:cNvPr id="23" name="Google Shape;23;p42"/>
          <p:cNvSpPr/>
          <p:nvPr/>
        </p:nvSpPr>
        <p:spPr>
          <a:xfrm rot="-5400000">
            <a:off x="11796688" y="6462600"/>
            <a:ext cx="335100" cy="4557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spTree>
      <p:nvGrpSpPr>
        <p:cNvPr id="24" name="Shape 24"/>
        <p:cNvGrpSpPr/>
        <p:nvPr/>
      </p:nvGrpSpPr>
      <p:grpSpPr>
        <a:xfrm>
          <a:off x="0" y="0"/>
          <a:ext cx="0" cy="0"/>
          <a:chOff x="0" y="0"/>
          <a:chExt cx="0" cy="0"/>
        </a:xfrm>
      </p:grpSpPr>
      <p:sp>
        <p:nvSpPr>
          <p:cNvPr id="25" name="Google Shape;25;p43"/>
          <p:cNvSpPr/>
          <p:nvPr/>
        </p:nvSpPr>
        <p:spPr>
          <a:xfrm rot="-5400000">
            <a:off x="11796688" y="6462600"/>
            <a:ext cx="335100" cy="4557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26" name="Shape 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5"/>
          <p:cNvSpPr/>
          <p:nvPr/>
        </p:nvSpPr>
        <p:spPr>
          <a:xfrm rot="-5400000">
            <a:off x="11796713" y="6462713"/>
            <a:ext cx="334962" cy="455612"/>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 name="Shape 18"/>
        <p:cNvGrpSpPr/>
        <p:nvPr/>
      </p:nvGrpSpPr>
      <p:grpSpPr>
        <a:xfrm>
          <a:off x="0" y="0"/>
          <a:ext cx="0" cy="0"/>
          <a:chOff x="0" y="0"/>
          <a:chExt cx="0" cy="0"/>
        </a:xfrm>
      </p:grpSpPr>
      <p:sp>
        <p:nvSpPr>
          <p:cNvPr id="19" name="Google Shape;19;p37"/>
          <p:cNvSpPr/>
          <p:nvPr/>
        </p:nvSpPr>
        <p:spPr>
          <a:xfrm rot="-5400000">
            <a:off x="11796688" y="6462600"/>
            <a:ext cx="335100" cy="4557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hyperlink" Target="https://project-jeju.run.goorm.io/" TargetMode="External"/><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33.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36.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hyperlink" Target="http://drive.google.com/file/d/149EmB6hyKWgfWjRD-NoWaWwRIV2MybEA/view" TargetMode="External"/><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www.visitjeju.net/kr/" TargetMode="External"/><Relationship Id="rId4" Type="http://schemas.openxmlformats.org/officeDocument/2006/relationships/hyperlink" Target="https://github.com/songys/Chatbot_data" TargetMode="External"/><Relationship Id="rId5" Type="http://schemas.openxmlformats.org/officeDocument/2006/relationships/hyperlink" Target="https://wikidocs.net/89786" TargetMode="External"/><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 name="Shape 31"/>
        <p:cNvGrpSpPr/>
        <p:nvPr/>
      </p:nvGrpSpPr>
      <p:grpSpPr>
        <a:xfrm>
          <a:off x="0" y="0"/>
          <a:ext cx="0" cy="0"/>
          <a:chOff x="0" y="0"/>
          <a:chExt cx="0" cy="0"/>
        </a:xfrm>
      </p:grpSpPr>
      <p:sp>
        <p:nvSpPr>
          <p:cNvPr id="32" name="Google Shape;32;p1"/>
          <p:cNvSpPr txBox="1"/>
          <p:nvPr/>
        </p:nvSpPr>
        <p:spPr>
          <a:xfrm>
            <a:off x="6696000" y="4158000"/>
            <a:ext cx="5158500" cy="861900"/>
          </a:xfrm>
          <a:prstGeom prst="rect">
            <a:avLst/>
          </a:prstGeom>
          <a:noFill/>
          <a:ln>
            <a:noFill/>
          </a:ln>
        </p:spPr>
        <p:txBody>
          <a:bodyPr anchorCtr="0" anchor="t" bIns="0" lIns="91425" spcFirstLastPara="1" rIns="91425" wrap="square" tIns="0">
            <a:spAutoFit/>
          </a:bodyPr>
          <a:lstStyle/>
          <a:p>
            <a:pPr indent="0" lvl="0" marL="0" marR="0" rtl="0" algn="r">
              <a:lnSpc>
                <a:spcPct val="15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Team 2 영우간판들판</a:t>
            </a:r>
            <a:endParaRPr b="0" i="0" sz="1400" u="none" cap="none" strike="noStrike">
              <a:solidFill>
                <a:srgbClr val="000000"/>
              </a:solidFill>
              <a:latin typeface="Arial Narrow"/>
              <a:ea typeface="Arial Narrow"/>
              <a:cs typeface="Arial Narrow"/>
              <a:sym typeface="Arial Narrow"/>
            </a:endParaRPr>
          </a:p>
          <a:p>
            <a:pPr indent="0" lvl="0" marL="0" marR="0" rtl="0" algn="r">
              <a:lnSpc>
                <a:spcPct val="150000"/>
              </a:lnSpc>
              <a:spcBef>
                <a:spcPts val="0"/>
              </a:spcBef>
              <a:spcAft>
                <a:spcPts val="0"/>
              </a:spcAft>
              <a:buClr>
                <a:srgbClr val="000000"/>
              </a:buClr>
              <a:buSzPts val="2000"/>
              <a:buFont typeface="Arial"/>
              <a:buNone/>
            </a:pPr>
            <a:r>
              <a:rPr b="1" i="0" lang="ko-KR" sz="2000" u="none" cap="none" strike="noStrike">
                <a:solidFill>
                  <a:srgbClr val="3F3F3F"/>
                </a:solidFill>
                <a:latin typeface="Arial Narrow"/>
                <a:ea typeface="Arial Narrow"/>
                <a:cs typeface="Arial Narrow"/>
                <a:sym typeface="Arial Narrow"/>
              </a:rPr>
              <a:t>민경태, 김동현, 손찬우, 김인성, 박진완</a:t>
            </a:r>
            <a:endParaRPr b="1" i="0" sz="2000" u="none" cap="none" strike="noStrike">
              <a:solidFill>
                <a:srgbClr val="3F3F3F"/>
              </a:solidFill>
              <a:latin typeface="Arial Narrow"/>
              <a:ea typeface="Arial Narrow"/>
              <a:cs typeface="Arial Narrow"/>
              <a:sym typeface="Arial Narrow"/>
            </a:endParaRPr>
          </a:p>
        </p:txBody>
      </p:sp>
      <p:sp>
        <p:nvSpPr>
          <p:cNvPr id="33" name="Google Shape;33;p1"/>
          <p:cNvSpPr/>
          <p:nvPr/>
        </p:nvSpPr>
        <p:spPr>
          <a:xfrm>
            <a:off x="1" y="1579670"/>
            <a:ext cx="12191999" cy="2190904"/>
          </a:xfrm>
          <a:prstGeom prst="rect">
            <a:avLst/>
          </a:prstGeom>
          <a:solidFill>
            <a:srgbClr val="F2F2F2"/>
          </a:solidFill>
          <a:ln>
            <a:noFill/>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39597"/>
              </a:solidFill>
              <a:latin typeface="Calibri"/>
              <a:ea typeface="Calibri"/>
              <a:cs typeface="Calibri"/>
              <a:sym typeface="Calibri"/>
            </a:endParaRPr>
          </a:p>
        </p:txBody>
      </p:sp>
      <p:sp>
        <p:nvSpPr>
          <p:cNvPr id="34" name="Google Shape;34;p1"/>
          <p:cNvSpPr/>
          <p:nvPr/>
        </p:nvSpPr>
        <p:spPr>
          <a:xfrm>
            <a:off x="0" y="0"/>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5" name="Google Shape;35;p1"/>
          <p:cNvPicPr preferRelativeResize="0"/>
          <p:nvPr/>
        </p:nvPicPr>
        <p:blipFill rotWithShape="1">
          <a:blip r:embed="rId3">
            <a:alphaModFix/>
          </a:blip>
          <a:srcRect b="0" l="0" r="0" t="0"/>
          <a:stretch/>
        </p:blipFill>
        <p:spPr>
          <a:xfrm>
            <a:off x="14701" y="6348813"/>
            <a:ext cx="1482842" cy="385879"/>
          </a:xfrm>
          <a:prstGeom prst="rect">
            <a:avLst/>
          </a:prstGeom>
          <a:noFill/>
          <a:ln>
            <a:noFill/>
          </a:ln>
        </p:spPr>
      </p:pic>
      <p:sp>
        <p:nvSpPr>
          <p:cNvPr id="36" name="Google Shape;36;p1"/>
          <p:cNvSpPr/>
          <p:nvPr/>
        </p:nvSpPr>
        <p:spPr>
          <a:xfrm>
            <a:off x="10859084" y="-40947"/>
            <a:ext cx="8851785" cy="28608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EMB0000378c3f3d" id="37" name="Google Shape;37;p1"/>
          <p:cNvPicPr preferRelativeResize="0"/>
          <p:nvPr/>
        </p:nvPicPr>
        <p:blipFill rotWithShape="1">
          <a:blip r:embed="rId4">
            <a:alphaModFix/>
          </a:blip>
          <a:srcRect b="0" l="0" r="0" t="0"/>
          <a:stretch/>
        </p:blipFill>
        <p:spPr>
          <a:xfrm>
            <a:off x="1514464" y="6381328"/>
            <a:ext cx="1180238" cy="375740"/>
          </a:xfrm>
          <a:prstGeom prst="rect">
            <a:avLst/>
          </a:prstGeom>
          <a:noFill/>
          <a:ln>
            <a:noFill/>
          </a:ln>
        </p:spPr>
      </p:pic>
      <p:sp>
        <p:nvSpPr>
          <p:cNvPr id="38" name="Google Shape;38;p1"/>
          <p:cNvSpPr txBox="1"/>
          <p:nvPr/>
        </p:nvSpPr>
        <p:spPr>
          <a:xfrm>
            <a:off x="0" y="-1907"/>
            <a:ext cx="12192000" cy="338554"/>
          </a:xfrm>
          <a:prstGeom prst="rect">
            <a:avLst/>
          </a:prstGeom>
          <a:solidFill>
            <a:srgbClr val="F5DF4D"/>
          </a:solidFill>
          <a:ln>
            <a:noFill/>
          </a:ln>
          <a:effectLst>
            <a:outerShdw blurRad="63500" rotWithShape="0" algn="ctr">
              <a:srgbClr val="000000">
                <a:alpha val="4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rgbClr val="171616"/>
                </a:solidFill>
                <a:latin typeface="Poppins"/>
                <a:ea typeface="Poppins"/>
                <a:cs typeface="Poppins"/>
                <a:sym typeface="Poppins"/>
              </a:rPr>
              <a:t>K-Digital </a:t>
            </a:r>
            <a:r>
              <a:rPr b="0" i="0" lang="ko-KR" sz="1600" u="none" cap="none" strike="noStrike">
                <a:solidFill>
                  <a:srgbClr val="262626"/>
                </a:solidFill>
                <a:latin typeface="Poppins"/>
                <a:ea typeface="Poppins"/>
                <a:cs typeface="Poppins"/>
                <a:sym typeface="Poppins"/>
              </a:rPr>
              <a:t>Training</a:t>
            </a:r>
            <a:endParaRPr b="0" i="0" sz="1600" u="none" cap="none" strike="noStrike">
              <a:solidFill>
                <a:srgbClr val="262626"/>
              </a:solidFill>
              <a:latin typeface="Poppins"/>
              <a:ea typeface="Poppins"/>
              <a:cs typeface="Poppins"/>
              <a:sym typeface="Poppins"/>
            </a:endParaRPr>
          </a:p>
        </p:txBody>
      </p:sp>
      <p:sp>
        <p:nvSpPr>
          <p:cNvPr id="39" name="Google Shape;39;p1"/>
          <p:cNvSpPr/>
          <p:nvPr/>
        </p:nvSpPr>
        <p:spPr>
          <a:xfrm>
            <a:off x="126000" y="1710000"/>
            <a:ext cx="11971800" cy="1944300"/>
          </a:xfrm>
          <a:prstGeom prst="rect">
            <a:avLst/>
          </a:prstGeom>
          <a:noFill/>
          <a:ln cap="flat" cmpd="sng" w="15875">
            <a:solidFill>
              <a:srgbClr val="939597">
                <a:alpha val="69019"/>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 name="Google Shape;40;p1"/>
          <p:cNvSpPr txBox="1"/>
          <p:nvPr/>
        </p:nvSpPr>
        <p:spPr>
          <a:xfrm>
            <a:off x="162000" y="1782350"/>
            <a:ext cx="2830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ko-KR" sz="1600" u="none" cap="none" strike="noStrike">
                <a:solidFill>
                  <a:srgbClr val="3F3F3F"/>
                </a:solidFill>
                <a:latin typeface="Arial Narrow"/>
                <a:ea typeface="Arial Narrow"/>
                <a:cs typeface="Arial Narrow"/>
                <a:sym typeface="Arial Narrow"/>
              </a:rPr>
              <a:t>영우 글로벌 러닝 평생 교육원</a:t>
            </a:r>
            <a:endParaRPr b="1" i="0" sz="1600" u="none" cap="none" strike="noStrike">
              <a:solidFill>
                <a:srgbClr val="3F3F3F"/>
              </a:solidFill>
              <a:latin typeface="Arial Narrow"/>
              <a:ea typeface="Arial Narrow"/>
              <a:cs typeface="Arial Narrow"/>
              <a:sym typeface="Arial Narrow"/>
            </a:endParaRPr>
          </a:p>
        </p:txBody>
      </p:sp>
      <p:sp>
        <p:nvSpPr>
          <p:cNvPr id="41" name="Google Shape;41;p1"/>
          <p:cNvSpPr txBox="1"/>
          <p:nvPr/>
        </p:nvSpPr>
        <p:spPr>
          <a:xfrm>
            <a:off x="6480000" y="2376000"/>
            <a:ext cx="5112000" cy="648000"/>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rgbClr val="000000"/>
              </a:buClr>
              <a:buSzPts val="4000"/>
              <a:buFont typeface="Arial"/>
              <a:buNone/>
            </a:pPr>
            <a:r>
              <a:rPr b="1" lang="ko-KR" sz="4000">
                <a:solidFill>
                  <a:srgbClr val="3F3F3F"/>
                </a:solidFill>
                <a:latin typeface="Arial Narrow"/>
                <a:ea typeface="Arial Narrow"/>
                <a:cs typeface="Arial Narrow"/>
                <a:sym typeface="Arial Narrow"/>
              </a:rPr>
              <a:t>테마별 </a:t>
            </a:r>
            <a:r>
              <a:rPr b="1" i="0" lang="ko-KR" sz="4000" u="none" cap="none" strike="noStrike">
                <a:solidFill>
                  <a:srgbClr val="3F3F3F"/>
                </a:solidFill>
                <a:latin typeface="Arial Narrow"/>
                <a:ea typeface="Arial Narrow"/>
                <a:cs typeface="Arial Narrow"/>
                <a:sym typeface="Arial Narrow"/>
              </a:rPr>
              <a:t>여행 장소 추천</a:t>
            </a:r>
            <a:endParaRPr b="1" i="0" sz="4000" u="none" cap="none" strike="noStrike">
              <a:solidFill>
                <a:srgbClr val="3F3F3F"/>
              </a:solidFill>
              <a:latin typeface="Arial Narrow"/>
              <a:ea typeface="Arial Narrow"/>
              <a:cs typeface="Arial Narrow"/>
              <a:sym typeface="Arial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126" name="Shape 126"/>
        <p:cNvGrpSpPr/>
        <p:nvPr/>
      </p:nvGrpSpPr>
      <p:grpSpPr>
        <a:xfrm>
          <a:off x="0" y="0"/>
          <a:ext cx="0" cy="0"/>
          <a:chOff x="0" y="0"/>
          <a:chExt cx="0" cy="0"/>
        </a:xfrm>
      </p:grpSpPr>
      <p:sp>
        <p:nvSpPr>
          <p:cNvPr id="127" name="Google Shape;127;p10"/>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p10"/>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웹</a:t>
            </a:r>
            <a:endParaRPr b="1" i="0" sz="800" u="none" cap="none" strike="noStrike">
              <a:solidFill>
                <a:srgbClr val="000000"/>
              </a:solidFill>
              <a:latin typeface="Arial Narrow"/>
              <a:ea typeface="Arial Narrow"/>
              <a:cs typeface="Arial Narrow"/>
              <a:sym typeface="Arial Narrow"/>
            </a:endParaRPr>
          </a:p>
        </p:txBody>
      </p:sp>
      <p:sp>
        <p:nvSpPr>
          <p:cNvPr id="129" name="Google Shape;129;p10"/>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03-1</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130" name="Google Shape;130;p10"/>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131" name="Google Shape;131;p10"/>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132" name="Google Shape;132;p10"/>
          <p:cNvSpPr txBox="1"/>
          <p:nvPr/>
        </p:nvSpPr>
        <p:spPr>
          <a:xfrm>
            <a:off x="1330575" y="1098000"/>
            <a:ext cx="4185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2-2. 결과 장면</a:t>
            </a:r>
            <a:endParaRPr b="1" i="0" sz="200" u="none" cap="none" strike="noStrike">
              <a:solidFill>
                <a:srgbClr val="000000"/>
              </a:solidFill>
              <a:latin typeface="Arial Narrow"/>
              <a:ea typeface="Arial Narrow"/>
              <a:cs typeface="Arial Narrow"/>
              <a:sym typeface="Arial Narrow"/>
            </a:endParaRPr>
          </a:p>
        </p:txBody>
      </p:sp>
      <p:pic>
        <p:nvPicPr>
          <p:cNvPr id="133" name="Google Shape;133;p10"/>
          <p:cNvPicPr preferRelativeResize="0"/>
          <p:nvPr/>
        </p:nvPicPr>
        <p:blipFill rotWithShape="1">
          <a:blip r:embed="rId4">
            <a:alphaModFix/>
          </a:blip>
          <a:srcRect b="0" l="0" r="0" t="0"/>
          <a:stretch/>
        </p:blipFill>
        <p:spPr>
          <a:xfrm>
            <a:off x="3005433" y="1647158"/>
            <a:ext cx="5900075" cy="3264200"/>
          </a:xfrm>
          <a:prstGeom prst="rect">
            <a:avLst/>
          </a:prstGeom>
          <a:noFill/>
          <a:ln>
            <a:noFill/>
          </a:ln>
        </p:spPr>
      </p:pic>
      <p:pic>
        <p:nvPicPr>
          <p:cNvPr id="134" name="Google Shape;134;p10"/>
          <p:cNvPicPr preferRelativeResize="0"/>
          <p:nvPr/>
        </p:nvPicPr>
        <p:blipFill rotWithShape="1">
          <a:blip r:embed="rId5">
            <a:alphaModFix/>
          </a:blip>
          <a:srcRect b="0" l="0" r="0" t="0"/>
          <a:stretch/>
        </p:blipFill>
        <p:spPr>
          <a:xfrm>
            <a:off x="3360557" y="5221550"/>
            <a:ext cx="5189800" cy="1187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138" name="Shape 138"/>
        <p:cNvGrpSpPr/>
        <p:nvPr/>
      </p:nvGrpSpPr>
      <p:grpSpPr>
        <a:xfrm>
          <a:off x="0" y="0"/>
          <a:ext cx="0" cy="0"/>
          <a:chOff x="0" y="0"/>
          <a:chExt cx="0" cy="0"/>
        </a:xfrm>
      </p:grpSpPr>
      <p:sp>
        <p:nvSpPr>
          <p:cNvPr id="139" name="Google Shape;139;p11"/>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11"/>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웹</a:t>
            </a:r>
            <a:endParaRPr b="1" i="0" sz="800" u="none" cap="none" strike="noStrike">
              <a:solidFill>
                <a:srgbClr val="000000"/>
              </a:solidFill>
              <a:latin typeface="Arial Narrow"/>
              <a:ea typeface="Arial Narrow"/>
              <a:cs typeface="Arial Narrow"/>
              <a:sym typeface="Arial Narrow"/>
            </a:endParaRPr>
          </a:p>
        </p:txBody>
      </p:sp>
      <p:sp>
        <p:nvSpPr>
          <p:cNvPr id="141" name="Google Shape;141;p11"/>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03-1</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142" name="Google Shape;142;p11"/>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143" name="Google Shape;143;p11"/>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144" name="Google Shape;144;p11"/>
          <p:cNvSpPr txBox="1"/>
          <p:nvPr/>
        </p:nvSpPr>
        <p:spPr>
          <a:xfrm>
            <a:off x="1330575" y="1098000"/>
            <a:ext cx="4185900" cy="2955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800" u="none" cap="none" strike="noStrike">
                <a:solidFill>
                  <a:srgbClr val="3F3F3F"/>
                </a:solidFill>
                <a:latin typeface="Arial Narrow"/>
                <a:ea typeface="Arial Narrow"/>
                <a:cs typeface="Arial Narrow"/>
                <a:sym typeface="Arial Narrow"/>
              </a:rPr>
              <a:t>3. 시도했던 모델들</a:t>
            </a:r>
            <a:endParaRPr b="1" i="0" sz="1800" u="none" cap="none" strike="noStrike">
              <a:solidFill>
                <a:srgbClr val="3F3F3F"/>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100"/>
              <a:buFont typeface="Arial"/>
              <a:buNone/>
            </a:pPr>
            <a:r>
              <a:t/>
            </a:r>
            <a:endParaRPr b="1"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ko-KR" sz="1500" u="none" cap="none" strike="noStrike">
                <a:solidFill>
                  <a:srgbClr val="3A3838"/>
                </a:solidFill>
                <a:latin typeface="Calibri"/>
                <a:ea typeface="Calibri"/>
                <a:cs typeface="Calibri"/>
                <a:sym typeface="Calibri"/>
              </a:rPr>
              <a:t>1.	장고(django)</a:t>
            </a:r>
            <a:endParaRPr b="0"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ko-KR" sz="1500" u="none" cap="none" strike="noStrike">
                <a:solidFill>
                  <a:srgbClr val="3A3838"/>
                </a:solidFill>
                <a:latin typeface="Calibri"/>
                <a:ea typeface="Calibri"/>
                <a:cs typeface="Calibri"/>
                <a:sym typeface="Calibri"/>
              </a:rPr>
              <a:t>2.	플라스크(flask)(goormIDE를 이용)</a:t>
            </a:r>
            <a:endParaRPr b="0"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500"/>
              <a:buFont typeface="Arial"/>
              <a:buNone/>
            </a:pPr>
            <a:r>
              <a:t/>
            </a:r>
            <a:endParaRPr b="0"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500"/>
              <a:buFont typeface="Arial"/>
              <a:buNone/>
            </a:pPr>
            <a:r>
              <a:rPr b="0" i="0" lang="ko-KR" sz="1500" u="none" cap="none" strike="noStrike">
                <a:solidFill>
                  <a:srgbClr val="3A3838"/>
                </a:solidFill>
                <a:latin typeface="Calibri"/>
                <a:ea typeface="Calibri"/>
                <a:cs typeface="Calibri"/>
                <a:sym typeface="Calibri"/>
              </a:rPr>
              <a:t>  </a:t>
            </a:r>
            <a:r>
              <a:rPr b="0" i="0" lang="ko-KR" sz="1500" u="sng" cap="none" strike="noStrike">
                <a:solidFill>
                  <a:schemeClr val="hlink"/>
                </a:solidFill>
                <a:latin typeface="Calibri"/>
                <a:ea typeface="Calibri"/>
                <a:cs typeface="Calibri"/>
                <a:sym typeface="Calibri"/>
                <a:hlinkClick r:id="rId4"/>
              </a:rPr>
              <a:t>https://project-jeju.run.goorm.io/</a:t>
            </a:r>
            <a:endParaRPr b="0"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500"/>
              <a:buFont typeface="Arial"/>
              <a:buNone/>
            </a:pPr>
            <a:r>
              <a:t/>
            </a:r>
            <a:endParaRPr b="0"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500"/>
              <a:buFont typeface="Arial"/>
              <a:buNone/>
            </a:pPr>
            <a:r>
              <a:rPr b="0" i="0" lang="ko-KR" sz="1500" u="none" cap="none" strike="noStrike">
                <a:solidFill>
                  <a:srgbClr val="3A3838"/>
                </a:solidFill>
                <a:latin typeface="Calibri"/>
                <a:ea typeface="Calibri"/>
                <a:cs typeface="Calibri"/>
                <a:sym typeface="Calibri"/>
              </a:rPr>
              <a:t>  </a:t>
            </a:r>
            <a:endParaRPr b="0" i="0" sz="1500" u="none" cap="none" strike="noStrike">
              <a:solidFill>
                <a:srgbClr val="3A3838"/>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t/>
            </a:r>
            <a:endParaRPr b="0"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ko-KR" sz="1500" u="none" cap="none" strike="noStrike">
                <a:solidFill>
                  <a:srgbClr val="3A3838"/>
                </a:solidFill>
                <a:latin typeface="Calibri"/>
                <a:ea typeface="Calibri"/>
                <a:cs typeface="Calibri"/>
                <a:sym typeface="Calibri"/>
              </a:rPr>
              <a:t>3.	주피터를 이용한 파이썬 GUI</a:t>
            </a:r>
            <a:endParaRPr b="0" i="0" sz="1800" u="none" cap="none" strike="noStrike">
              <a:solidFill>
                <a:srgbClr val="3F3F3F"/>
              </a:solidFill>
              <a:latin typeface="Arial Narrow"/>
              <a:ea typeface="Arial Narrow"/>
              <a:cs typeface="Arial Narrow"/>
              <a:sym typeface="Arial Narrow"/>
            </a:endParaRPr>
          </a:p>
        </p:txBody>
      </p:sp>
      <p:pic>
        <p:nvPicPr>
          <p:cNvPr id="145" name="Google Shape;145;p11"/>
          <p:cNvPicPr preferRelativeResize="0"/>
          <p:nvPr/>
        </p:nvPicPr>
        <p:blipFill rotWithShape="1">
          <a:blip r:embed="rId5">
            <a:alphaModFix/>
          </a:blip>
          <a:srcRect b="0" l="0" r="0" t="0"/>
          <a:stretch/>
        </p:blipFill>
        <p:spPr>
          <a:xfrm>
            <a:off x="5937125" y="821700"/>
            <a:ext cx="6019109" cy="6006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149" name="Shape 149"/>
        <p:cNvGrpSpPr/>
        <p:nvPr/>
      </p:nvGrpSpPr>
      <p:grpSpPr>
        <a:xfrm>
          <a:off x="0" y="0"/>
          <a:ext cx="0" cy="0"/>
          <a:chOff x="0" y="0"/>
          <a:chExt cx="0" cy="0"/>
        </a:xfrm>
      </p:grpSpPr>
      <p:sp>
        <p:nvSpPr>
          <p:cNvPr id="150" name="Google Shape;150;p12"/>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12"/>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웹</a:t>
            </a:r>
            <a:endParaRPr b="1" i="0" sz="800" u="none" cap="none" strike="noStrike">
              <a:solidFill>
                <a:srgbClr val="000000"/>
              </a:solidFill>
              <a:latin typeface="Arial Narrow"/>
              <a:ea typeface="Arial Narrow"/>
              <a:cs typeface="Arial Narrow"/>
              <a:sym typeface="Arial Narrow"/>
            </a:endParaRPr>
          </a:p>
        </p:txBody>
      </p:sp>
      <p:sp>
        <p:nvSpPr>
          <p:cNvPr id="152" name="Google Shape;152;p12"/>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03-1</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153" name="Google Shape;153;p12"/>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154" name="Google Shape;154;p12"/>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155" name="Google Shape;155;p12"/>
          <p:cNvSpPr txBox="1"/>
          <p:nvPr/>
        </p:nvSpPr>
        <p:spPr>
          <a:xfrm>
            <a:off x="1330575" y="1098000"/>
            <a:ext cx="8543700" cy="481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1800" u="none" cap="none" strike="noStrike">
                <a:solidFill>
                  <a:srgbClr val="3F3F3F"/>
                </a:solidFill>
                <a:latin typeface="Arial Narrow"/>
                <a:ea typeface="Arial Narrow"/>
                <a:cs typeface="Arial Narrow"/>
                <a:sym typeface="Arial Narrow"/>
              </a:rPr>
              <a:t>4. 시행착오</a:t>
            </a:r>
            <a:endParaRPr b="1" i="0" sz="1800" u="none" cap="none" strike="noStrike">
              <a:solidFill>
                <a:srgbClr val="3F3F3F"/>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A3838"/>
              </a:solidFill>
              <a:latin typeface="Calibri"/>
              <a:ea typeface="Calibri"/>
              <a:cs typeface="Calibri"/>
              <a:sym typeface="Calibri"/>
            </a:endParaRPr>
          </a:p>
          <a:p>
            <a:pPr indent="-330200" lvl="0" marL="457200" marR="0" rtl="0" algn="l">
              <a:lnSpc>
                <a:spcPct val="100000"/>
              </a:lnSpc>
              <a:spcBef>
                <a:spcPts val="0"/>
              </a:spcBef>
              <a:spcAft>
                <a:spcPts val="0"/>
              </a:spcAft>
              <a:buClr>
                <a:srgbClr val="3A3838"/>
              </a:buClr>
              <a:buSzPts val="1600"/>
              <a:buFont typeface="Calibri"/>
              <a:buAutoNum type="arabicPeriod"/>
            </a:pPr>
            <a:r>
              <a:rPr b="0" i="0" lang="ko-KR" sz="1600" u="none" cap="none" strike="noStrike">
                <a:solidFill>
                  <a:srgbClr val="3A3838"/>
                </a:solidFill>
                <a:latin typeface="Calibri"/>
                <a:ea typeface="Calibri"/>
                <a:cs typeface="Calibri"/>
                <a:sym typeface="Calibri"/>
              </a:rPr>
              <a:t>지도(지도의 구획별로 연결되어있는 버튼 만들기)</a:t>
            </a:r>
            <a:endParaRPr b="0"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A3838"/>
              </a:solidFill>
              <a:latin typeface="Calibri"/>
              <a:ea typeface="Calibri"/>
              <a:cs typeface="Calibri"/>
              <a:sym typeface="Calibri"/>
            </a:endParaRPr>
          </a:p>
          <a:p>
            <a:pPr indent="-330200" lvl="0" marL="457200" marR="0" rtl="0" algn="l">
              <a:lnSpc>
                <a:spcPct val="100000"/>
              </a:lnSpc>
              <a:spcBef>
                <a:spcPts val="0"/>
              </a:spcBef>
              <a:spcAft>
                <a:spcPts val="0"/>
              </a:spcAft>
              <a:buClr>
                <a:srgbClr val="3A3838"/>
              </a:buClr>
              <a:buSzPts val="1600"/>
              <a:buFont typeface="Calibri"/>
              <a:buAutoNum type="arabicPeriod"/>
            </a:pPr>
            <a:r>
              <a:rPr b="0" i="0" lang="ko-KR" sz="1600" u="none" cap="none" strike="noStrike">
                <a:solidFill>
                  <a:srgbClr val="3A3838"/>
                </a:solidFill>
                <a:latin typeface="Calibri"/>
                <a:ea typeface="Calibri"/>
                <a:cs typeface="Calibri"/>
                <a:sym typeface="Calibri"/>
              </a:rPr>
              <a:t>서버로 GUI 구현(html,주피터, 코랩, 등 환경에 따라 구현에 한계가 있는 점)</a:t>
            </a:r>
            <a:endParaRPr b="0" i="0" sz="1600" u="none" cap="none" strike="noStrike">
              <a:solidFill>
                <a:srgbClr val="3A3838"/>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A3838"/>
              </a:solidFill>
              <a:latin typeface="Calibri"/>
              <a:ea typeface="Calibri"/>
              <a:cs typeface="Calibri"/>
              <a:sym typeface="Calibri"/>
            </a:endParaRPr>
          </a:p>
          <a:p>
            <a:pPr indent="-330200" lvl="0" marL="457200" marR="0" rtl="0" algn="l">
              <a:lnSpc>
                <a:spcPct val="100000"/>
              </a:lnSpc>
              <a:spcBef>
                <a:spcPts val="0"/>
              </a:spcBef>
              <a:spcAft>
                <a:spcPts val="0"/>
              </a:spcAft>
              <a:buClr>
                <a:srgbClr val="3A3838"/>
              </a:buClr>
              <a:buSzPts val="1600"/>
              <a:buFont typeface="Calibri"/>
              <a:buAutoNum type="arabicPeriod"/>
            </a:pPr>
            <a:r>
              <a:rPr b="0" i="0" lang="ko-KR" sz="1600" u="none" cap="none" strike="noStrike">
                <a:solidFill>
                  <a:srgbClr val="3A3838"/>
                </a:solidFill>
                <a:latin typeface="Calibri"/>
                <a:ea typeface="Calibri"/>
                <a:cs typeface="Calibri"/>
                <a:sym typeface="Calibri"/>
              </a:rPr>
              <a:t>챗봇에서 입력 값에 따른 원활한 대답을 불러오는 것(단일 방향, 서버 구현 등)</a:t>
            </a:r>
            <a:endParaRPr b="0" i="0" sz="1600" u="none" cap="none" strike="noStrike">
              <a:solidFill>
                <a:srgbClr val="3A3838"/>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A3838"/>
              </a:solidFill>
              <a:latin typeface="Calibri"/>
              <a:ea typeface="Calibri"/>
              <a:cs typeface="Calibri"/>
              <a:sym typeface="Calibri"/>
            </a:endParaRPr>
          </a:p>
          <a:p>
            <a:pPr indent="-330200" lvl="0" marL="457200" marR="0" rtl="0" algn="l">
              <a:lnSpc>
                <a:spcPct val="100000"/>
              </a:lnSpc>
              <a:spcBef>
                <a:spcPts val="0"/>
              </a:spcBef>
              <a:spcAft>
                <a:spcPts val="0"/>
              </a:spcAft>
              <a:buClr>
                <a:srgbClr val="3A3838"/>
              </a:buClr>
              <a:buSzPts val="1600"/>
              <a:buFont typeface="Calibri"/>
              <a:buAutoNum type="arabicPeriod"/>
            </a:pPr>
            <a:r>
              <a:rPr b="0" i="0" lang="ko-KR" sz="1600" u="none" cap="none" strike="noStrike">
                <a:solidFill>
                  <a:srgbClr val="3A3838"/>
                </a:solidFill>
                <a:latin typeface="Calibri"/>
                <a:ea typeface="Calibri"/>
                <a:cs typeface="Calibri"/>
                <a:sym typeface="Calibri"/>
              </a:rPr>
              <a:t>체크박스에서 체크한 목록을 리스트 안에 한글로 불러오는 것(utf-8, cp949, euc-kr, 등 시도)</a:t>
            </a:r>
            <a:endParaRPr b="0" i="0" sz="1600" u="none" cap="none" strike="noStrike">
              <a:solidFill>
                <a:srgbClr val="3A3838"/>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A3838"/>
              </a:solidFill>
              <a:latin typeface="Calibri"/>
              <a:ea typeface="Calibri"/>
              <a:cs typeface="Calibri"/>
              <a:sym typeface="Calibri"/>
            </a:endParaRPr>
          </a:p>
          <a:p>
            <a:pPr indent="-330200" lvl="0" marL="457200" marR="0" rtl="0" algn="l">
              <a:lnSpc>
                <a:spcPct val="100000"/>
              </a:lnSpc>
              <a:spcBef>
                <a:spcPts val="0"/>
              </a:spcBef>
              <a:spcAft>
                <a:spcPts val="0"/>
              </a:spcAft>
              <a:buClr>
                <a:srgbClr val="3A3838"/>
              </a:buClr>
              <a:buSzPts val="1600"/>
              <a:buFont typeface="Calibri"/>
              <a:buAutoNum type="arabicPeriod"/>
            </a:pPr>
            <a:r>
              <a:rPr b="0" i="0" lang="ko-KR" sz="1600" u="none" cap="none" strike="noStrike">
                <a:solidFill>
                  <a:srgbClr val="3A3838"/>
                </a:solidFill>
                <a:latin typeface="Calibri"/>
                <a:ea typeface="Calibri"/>
                <a:cs typeface="Calibri"/>
                <a:sym typeface="Calibri"/>
              </a:rPr>
              <a:t>최종 출력이 지도에서의 경로가 되게 만들고 싶었으나 output을 지도로 하는 것, 경로를 직접 구성하는 것에 필요한 정보들을 온전히 구성하지 못한 점, 등 문제가 많아서 구현 실패</a:t>
            </a:r>
            <a:endParaRPr b="0"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A3838"/>
              </a:solidFill>
              <a:latin typeface="Calibri"/>
              <a:ea typeface="Calibri"/>
              <a:cs typeface="Calibri"/>
              <a:sym typeface="Calibri"/>
            </a:endParaRPr>
          </a:p>
          <a:p>
            <a:pPr indent="-330200" lvl="0" marL="457200" marR="0" rtl="0" algn="l">
              <a:lnSpc>
                <a:spcPct val="100000"/>
              </a:lnSpc>
              <a:spcBef>
                <a:spcPts val="0"/>
              </a:spcBef>
              <a:spcAft>
                <a:spcPts val="0"/>
              </a:spcAft>
              <a:buClr>
                <a:srgbClr val="3A3838"/>
              </a:buClr>
              <a:buSzPts val="1600"/>
              <a:buFont typeface="Calibri"/>
              <a:buAutoNum type="arabicPeriod"/>
            </a:pPr>
            <a:r>
              <a:rPr b="0" i="0" lang="ko-KR" sz="1600" u="none" cap="none" strike="noStrike">
                <a:solidFill>
                  <a:srgbClr val="3A3838"/>
                </a:solidFill>
                <a:latin typeface="Calibri"/>
                <a:ea typeface="Calibri"/>
                <a:cs typeface="Calibri"/>
                <a:sym typeface="Calibri"/>
              </a:rPr>
              <a:t>체크박스를 실행파일로 만들어서 실행하려고 했으나 실패(GUI)</a:t>
            </a:r>
            <a:endParaRPr b="0" i="0" sz="1600" u="none" cap="none" strike="noStrike">
              <a:solidFill>
                <a:srgbClr val="3A3838"/>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rPr b="0" i="0" lang="ko-KR" sz="1600" u="none" cap="none" strike="noStrike">
                <a:solidFill>
                  <a:srgbClr val="3A3838"/>
                </a:solidFill>
                <a:latin typeface="Calibri"/>
                <a:ea typeface="Calibri"/>
                <a:cs typeface="Calibri"/>
                <a:sym typeface="Calibri"/>
              </a:rPr>
              <a:t>(클릭해도 아무런 반응이 없음)</a:t>
            </a:r>
            <a:endParaRPr b="0" i="0" sz="1600" u="none" cap="none" strike="noStrike">
              <a:solidFill>
                <a:srgbClr val="3A3838"/>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1" i="0" sz="1500" u="none" cap="none" strike="noStrike">
              <a:solidFill>
                <a:srgbClr val="3A3838"/>
              </a:solidFill>
              <a:latin typeface="Calibri"/>
              <a:ea typeface="Calibri"/>
              <a:cs typeface="Calibri"/>
              <a:sym typeface="Calibri"/>
            </a:endParaRPr>
          </a:p>
        </p:txBody>
      </p:sp>
      <p:pic>
        <p:nvPicPr>
          <p:cNvPr id="156" name="Google Shape;156;p12"/>
          <p:cNvPicPr preferRelativeResize="0"/>
          <p:nvPr/>
        </p:nvPicPr>
        <p:blipFill rotWithShape="1">
          <a:blip r:embed="rId4">
            <a:alphaModFix/>
          </a:blip>
          <a:srcRect b="0" l="0" r="0" t="0"/>
          <a:stretch/>
        </p:blipFill>
        <p:spPr>
          <a:xfrm>
            <a:off x="7575313" y="4832638"/>
            <a:ext cx="981075" cy="657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939597">
            <a:alpha val="9019"/>
          </a:srgbClr>
        </a:solidFill>
      </p:bgPr>
    </p:bg>
    <p:spTree>
      <p:nvGrpSpPr>
        <p:cNvPr id="160" name="Shape 160"/>
        <p:cNvGrpSpPr/>
        <p:nvPr/>
      </p:nvGrpSpPr>
      <p:grpSpPr>
        <a:xfrm>
          <a:off x="0" y="0"/>
          <a:ext cx="0" cy="0"/>
          <a:chOff x="0" y="0"/>
          <a:chExt cx="0" cy="0"/>
        </a:xfrm>
      </p:grpSpPr>
      <p:pic>
        <p:nvPicPr>
          <p:cNvPr id="161" name="Google Shape;161;p13"/>
          <p:cNvPicPr preferRelativeResize="0"/>
          <p:nvPr/>
        </p:nvPicPr>
        <p:blipFill rotWithShape="1">
          <a:blip r:embed="rId3">
            <a:alphaModFix/>
          </a:blip>
          <a:srcRect b="0" l="0" r="0" t="0"/>
          <a:stretch/>
        </p:blipFill>
        <p:spPr>
          <a:xfrm flipH="1">
            <a:off x="5231778" y="0"/>
            <a:ext cx="396169" cy="6858000"/>
          </a:xfrm>
          <a:prstGeom prst="rect">
            <a:avLst/>
          </a:prstGeom>
          <a:noFill/>
          <a:ln>
            <a:noFill/>
          </a:ln>
        </p:spPr>
      </p:pic>
      <p:sp>
        <p:nvSpPr>
          <p:cNvPr id="162" name="Google Shape;162;p13"/>
          <p:cNvSpPr txBox="1"/>
          <p:nvPr/>
        </p:nvSpPr>
        <p:spPr>
          <a:xfrm>
            <a:off x="6300000" y="3078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Arial Narrow"/>
                <a:ea typeface="Arial Narrow"/>
                <a:cs typeface="Arial Narrow"/>
                <a:sym typeface="Arial Narrow"/>
              </a:rPr>
              <a:t>03. 프로젝트 수행 절차 및 결과</a:t>
            </a:r>
            <a:endParaRPr b="0" i="0" sz="1400" u="none" cap="none" strike="noStrike">
              <a:solidFill>
                <a:schemeClr val="dk1"/>
              </a:solidFill>
              <a:latin typeface="Arial Narrow"/>
              <a:ea typeface="Arial Narrow"/>
              <a:cs typeface="Arial Narrow"/>
              <a:sym typeface="Arial Narrow"/>
            </a:endParaRPr>
          </a:p>
        </p:txBody>
      </p:sp>
      <p:sp>
        <p:nvSpPr>
          <p:cNvPr id="163" name="Google Shape;163;p13"/>
          <p:cNvSpPr/>
          <p:nvPr/>
        </p:nvSpPr>
        <p:spPr>
          <a:xfrm>
            <a:off x="1" y="0"/>
            <a:ext cx="5231700" cy="6858000"/>
          </a:xfrm>
          <a:prstGeom prst="rect">
            <a:avLst/>
          </a:prstGeom>
          <a:solidFill>
            <a:srgbClr val="F5DF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ko-KR" sz="4000" u="none" cap="none" strike="noStrike">
                <a:solidFill>
                  <a:srgbClr val="3F3F3F"/>
                </a:solidFill>
                <a:latin typeface="Arial Narrow"/>
                <a:ea typeface="Arial Narrow"/>
                <a:cs typeface="Arial Narrow"/>
                <a:sym typeface="Arial Narrow"/>
              </a:rPr>
              <a:t>목차</a:t>
            </a:r>
            <a:endParaRPr b="0" i="0" sz="1400" u="none" cap="none" strike="noStrike">
              <a:solidFill>
                <a:srgbClr val="000000"/>
              </a:solidFill>
              <a:latin typeface="Arial Narrow"/>
              <a:ea typeface="Arial Narrow"/>
              <a:cs typeface="Arial Narrow"/>
              <a:sym typeface="Arial Narrow"/>
            </a:endParaRPr>
          </a:p>
        </p:txBody>
      </p:sp>
      <p:sp>
        <p:nvSpPr>
          <p:cNvPr id="164" name="Google Shape;164;p13"/>
          <p:cNvSpPr txBox="1"/>
          <p:nvPr/>
        </p:nvSpPr>
        <p:spPr>
          <a:xfrm>
            <a:off x="6894000" y="3672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Narrow"/>
                <a:ea typeface="Arial Narrow"/>
                <a:cs typeface="Arial Narrow"/>
                <a:sym typeface="Arial Narrow"/>
              </a:rPr>
              <a:t>03-1. 웹</a:t>
            </a:r>
            <a:r>
              <a:rPr b="1" i="0" lang="ko-KR" sz="2800" u="none" cap="none" strike="noStrike">
                <a:solidFill>
                  <a:srgbClr val="3F3F3F"/>
                </a:solidFill>
                <a:latin typeface="Arial Narrow"/>
                <a:ea typeface="Arial Narrow"/>
                <a:cs typeface="Arial Narrow"/>
                <a:sym typeface="Arial Narrow"/>
              </a:rPr>
              <a:t> </a:t>
            </a:r>
            <a:endParaRPr b="0" i="0" sz="1400" u="none" cap="none" strike="noStrike">
              <a:solidFill>
                <a:srgbClr val="3F3F3F"/>
              </a:solidFill>
              <a:latin typeface="Arial Narrow"/>
              <a:ea typeface="Arial Narrow"/>
              <a:cs typeface="Arial Narrow"/>
              <a:sym typeface="Arial Narrow"/>
            </a:endParaRPr>
          </a:p>
        </p:txBody>
      </p:sp>
      <p:sp>
        <p:nvSpPr>
          <p:cNvPr id="165" name="Google Shape;165;p13"/>
          <p:cNvSpPr txBox="1"/>
          <p:nvPr/>
        </p:nvSpPr>
        <p:spPr>
          <a:xfrm>
            <a:off x="6894000" y="4248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Arial Narrow"/>
                <a:ea typeface="Arial Narrow"/>
                <a:cs typeface="Arial Narrow"/>
                <a:sym typeface="Arial Narrow"/>
              </a:rPr>
              <a:t>03-2. 챗봇</a:t>
            </a:r>
            <a:r>
              <a:rPr b="1" i="0" lang="ko-KR" sz="2800" u="none" cap="none" strike="noStrike">
                <a:solidFill>
                  <a:srgbClr val="D5D5D5"/>
                </a:solidFill>
                <a:latin typeface="Arial Narrow"/>
                <a:ea typeface="Arial Narrow"/>
                <a:cs typeface="Arial Narrow"/>
                <a:sym typeface="Arial Narrow"/>
              </a:rPr>
              <a:t> </a:t>
            </a:r>
            <a:endParaRPr b="0" i="0" sz="1400" u="none" cap="none" strike="noStrike">
              <a:solidFill>
                <a:srgbClr val="D5D5D5"/>
              </a:solidFill>
              <a:latin typeface="Arial Narrow"/>
              <a:ea typeface="Arial Narrow"/>
              <a:cs typeface="Arial Narrow"/>
              <a:sym typeface="Arial Narrow"/>
            </a:endParaRPr>
          </a:p>
        </p:txBody>
      </p:sp>
      <p:sp>
        <p:nvSpPr>
          <p:cNvPr id="166" name="Google Shape;166;p13"/>
          <p:cNvSpPr txBox="1"/>
          <p:nvPr/>
        </p:nvSpPr>
        <p:spPr>
          <a:xfrm>
            <a:off x="6894000" y="4824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5D5D5"/>
                </a:solidFill>
                <a:latin typeface="Arial Narrow"/>
                <a:ea typeface="Arial Narrow"/>
                <a:cs typeface="Arial Narrow"/>
                <a:sym typeface="Arial Narrow"/>
              </a:rPr>
              <a:t>03-3. 추천 시스템</a:t>
            </a:r>
            <a:endParaRPr b="0" i="0" sz="1400" u="none" cap="none" strike="noStrike">
              <a:solidFill>
                <a:srgbClr val="D5D5D5"/>
              </a:solidFill>
              <a:latin typeface="Arial Narrow"/>
              <a:ea typeface="Arial Narrow"/>
              <a:cs typeface="Arial Narrow"/>
              <a:sym typeface="Arial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411"/>
              </a:srgbClr>
            </a:gs>
            <a:gs pos="71000">
              <a:srgbClr val="939597">
                <a:alpha val="69411"/>
              </a:srgbClr>
            </a:gs>
            <a:gs pos="100000">
              <a:srgbClr val="939597"/>
            </a:gs>
          </a:gsLst>
          <a:lin ang="2700006" scaled="0"/>
        </a:gradFill>
      </p:bgPr>
    </p:bg>
    <p:spTree>
      <p:nvGrpSpPr>
        <p:cNvPr id="170" name="Shape 170"/>
        <p:cNvGrpSpPr/>
        <p:nvPr/>
      </p:nvGrpSpPr>
      <p:grpSpPr>
        <a:xfrm>
          <a:off x="0" y="0"/>
          <a:ext cx="0" cy="0"/>
          <a:chOff x="0" y="0"/>
          <a:chExt cx="0" cy="0"/>
        </a:xfrm>
      </p:grpSpPr>
      <p:sp>
        <p:nvSpPr>
          <p:cNvPr id="171" name="Google Shape;171;p14"/>
          <p:cNvSpPr/>
          <p:nvPr/>
        </p:nvSpPr>
        <p:spPr>
          <a:xfrm>
            <a:off x="219600" y="201600"/>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14"/>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73" name="Google Shape;173;p14"/>
          <p:cNvSpPr txBox="1"/>
          <p:nvPr/>
        </p:nvSpPr>
        <p:spPr>
          <a:xfrm>
            <a:off x="6066375" y="2308950"/>
            <a:ext cx="5178900" cy="3001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rgbClr val="000000"/>
              </a:buClr>
              <a:buSzPts val="1400"/>
              <a:buFont typeface="Arial"/>
              <a:buChar char="-"/>
            </a:pPr>
            <a:r>
              <a:rPr b="0" i="0" lang="ko-KR" sz="1500" u="none" cap="none" strike="noStrike">
                <a:solidFill>
                  <a:srgbClr val="595959"/>
                </a:solidFill>
                <a:latin typeface="Arial"/>
                <a:ea typeface="Arial"/>
                <a:cs typeface="Arial"/>
                <a:sym typeface="Arial"/>
              </a:rPr>
              <a:t>버튼이나 지도로 여행지를 추천 받는 것이 아닌 대화를 통해 </a:t>
            </a:r>
            <a:r>
              <a:rPr b="1" i="0" lang="ko-KR" sz="1600" u="none" cap="none" strike="noStrike">
                <a:solidFill>
                  <a:schemeClr val="dk1"/>
                </a:solidFill>
                <a:latin typeface="Arial"/>
                <a:ea typeface="Arial"/>
                <a:cs typeface="Arial"/>
                <a:sym typeface="Arial"/>
              </a:rPr>
              <a:t>사용자의 니즈</a:t>
            </a:r>
            <a:r>
              <a:rPr b="0" i="0" lang="ko-KR" sz="1500" u="none" cap="none" strike="noStrike">
                <a:solidFill>
                  <a:srgbClr val="595959"/>
                </a:solidFill>
                <a:latin typeface="Arial"/>
                <a:ea typeface="Arial"/>
                <a:cs typeface="Arial"/>
                <a:sym typeface="Arial"/>
              </a:rPr>
              <a:t>를 파악하고자 했습니다.</a:t>
            </a:r>
            <a:endParaRPr b="0" i="0" sz="1500" u="none" cap="none" strike="noStrike">
              <a:solidFill>
                <a:srgbClr val="595959"/>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500"/>
              <a:buFont typeface="Arial"/>
              <a:buNone/>
            </a:pPr>
            <a:r>
              <a:t/>
            </a:r>
            <a:endParaRPr b="0" i="0" sz="1500" u="none" cap="none" strike="noStrike">
              <a:solidFill>
                <a:srgbClr val="7F7F7F"/>
              </a:solidFill>
              <a:latin typeface="Arial"/>
              <a:ea typeface="Arial"/>
              <a:cs typeface="Arial"/>
              <a:sym typeface="Arial"/>
            </a:endParaRPr>
          </a:p>
          <a:p>
            <a:pPr indent="-323850" lvl="0" marL="457200" marR="0" rtl="0" algn="l">
              <a:lnSpc>
                <a:spcPct val="150000"/>
              </a:lnSpc>
              <a:spcBef>
                <a:spcPts val="0"/>
              </a:spcBef>
              <a:spcAft>
                <a:spcPts val="0"/>
              </a:spcAft>
              <a:buClr>
                <a:srgbClr val="595959"/>
              </a:buClr>
              <a:buSzPts val="1500"/>
              <a:buFont typeface="Arial"/>
              <a:buChar char="-"/>
            </a:pPr>
            <a:r>
              <a:rPr b="0" i="0" lang="ko-KR" sz="1600" u="none" cap="none" strike="noStrike">
                <a:solidFill>
                  <a:srgbClr val="595959"/>
                </a:solidFill>
                <a:latin typeface="Calibri"/>
                <a:ea typeface="Calibri"/>
                <a:cs typeface="Calibri"/>
                <a:sym typeface="Calibri"/>
              </a:rPr>
              <a:t>사용자가 직접 여행지를 고르지 않아도 </a:t>
            </a:r>
            <a:r>
              <a:rPr b="1" i="0" lang="ko-KR" sz="1700" u="none" cap="none" strike="noStrike">
                <a:solidFill>
                  <a:schemeClr val="dk1"/>
                </a:solidFill>
                <a:latin typeface="Calibri"/>
                <a:ea typeface="Calibri"/>
                <a:cs typeface="Calibri"/>
                <a:sym typeface="Calibri"/>
              </a:rPr>
              <a:t>맞춤형</a:t>
            </a:r>
            <a:r>
              <a:rPr b="0" i="0" lang="ko-KR" sz="1600" u="none" cap="none" strike="noStrike">
                <a:solidFill>
                  <a:srgbClr val="595959"/>
                </a:solidFill>
                <a:latin typeface="Calibri"/>
                <a:ea typeface="Calibri"/>
                <a:cs typeface="Calibri"/>
                <a:sym typeface="Calibri"/>
              </a:rPr>
              <a:t>으로 </a:t>
            </a:r>
            <a:r>
              <a:rPr b="1" i="0" lang="ko-KR" sz="1700" u="none" cap="none" strike="noStrike">
                <a:solidFill>
                  <a:schemeClr val="dk1"/>
                </a:solidFill>
                <a:latin typeface="Calibri"/>
                <a:ea typeface="Calibri"/>
                <a:cs typeface="Calibri"/>
                <a:sym typeface="Calibri"/>
              </a:rPr>
              <a:t>여행지</a:t>
            </a:r>
            <a:r>
              <a:rPr b="0" i="0" lang="ko-KR" sz="1600" u="none" cap="none" strike="noStrike">
                <a:solidFill>
                  <a:srgbClr val="595959"/>
                </a:solidFill>
                <a:latin typeface="Calibri"/>
                <a:ea typeface="Calibri"/>
                <a:cs typeface="Calibri"/>
                <a:sym typeface="Calibri"/>
              </a:rPr>
              <a:t>를 골라주어 </a:t>
            </a:r>
            <a:r>
              <a:rPr b="1" i="0" lang="ko-KR" sz="1600" u="none" cap="none" strike="noStrike">
                <a:solidFill>
                  <a:schemeClr val="accent2"/>
                </a:solidFill>
                <a:latin typeface="Calibri"/>
                <a:ea typeface="Calibri"/>
                <a:cs typeface="Calibri"/>
                <a:sym typeface="Calibri"/>
              </a:rPr>
              <a:t>색다른 여행</a:t>
            </a:r>
            <a:r>
              <a:rPr b="0" i="0" lang="ko-KR" sz="1600" u="none" cap="none" strike="noStrike">
                <a:solidFill>
                  <a:srgbClr val="595959"/>
                </a:solidFill>
                <a:latin typeface="Calibri"/>
                <a:ea typeface="Calibri"/>
                <a:cs typeface="Calibri"/>
                <a:sym typeface="Calibri"/>
              </a:rPr>
              <a:t>이 가능합니다.</a:t>
            </a:r>
            <a:endParaRPr b="0" i="0" sz="1600" u="none" cap="none" strike="noStrike">
              <a:solidFill>
                <a:srgbClr val="595959"/>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595959"/>
              </a:solidFill>
              <a:latin typeface="Calibri"/>
              <a:ea typeface="Calibri"/>
              <a:cs typeface="Calibri"/>
              <a:sym typeface="Calibri"/>
            </a:endParaRPr>
          </a:p>
          <a:p>
            <a:pPr indent="-330200" lvl="0" marL="457200" marR="0" rtl="0" algn="l">
              <a:lnSpc>
                <a:spcPct val="150000"/>
              </a:lnSpc>
              <a:spcBef>
                <a:spcPts val="0"/>
              </a:spcBef>
              <a:spcAft>
                <a:spcPts val="0"/>
              </a:spcAft>
              <a:buClr>
                <a:srgbClr val="595959"/>
              </a:buClr>
              <a:buSzPts val="1600"/>
              <a:buFont typeface="Calibri"/>
              <a:buChar char="-"/>
            </a:pPr>
            <a:r>
              <a:rPr b="0" i="0" lang="ko-KR" sz="1500" u="none" cap="none" strike="noStrike">
                <a:solidFill>
                  <a:srgbClr val="595959"/>
                </a:solidFill>
                <a:latin typeface="Arial"/>
                <a:ea typeface="Arial"/>
                <a:cs typeface="Arial"/>
                <a:sym typeface="Arial"/>
              </a:rPr>
              <a:t>프로젝트에서 챗봇을 구현함으로써 챗봇 데이터에 대한 이해를 높이고자 했습니다.</a:t>
            </a:r>
            <a:endParaRPr b="0" i="0" sz="1600" u="none" cap="none" strike="noStrike">
              <a:solidFill>
                <a:srgbClr val="595959"/>
              </a:solidFill>
              <a:latin typeface="Calibri"/>
              <a:ea typeface="Calibri"/>
              <a:cs typeface="Calibri"/>
              <a:sym typeface="Calibri"/>
            </a:endParaRPr>
          </a:p>
        </p:txBody>
      </p:sp>
      <p:pic>
        <p:nvPicPr>
          <p:cNvPr id="174" name="Google Shape;174;p14"/>
          <p:cNvPicPr preferRelativeResize="0"/>
          <p:nvPr/>
        </p:nvPicPr>
        <p:blipFill rotWithShape="1">
          <a:blip r:embed="rId3">
            <a:alphaModFix/>
          </a:blip>
          <a:srcRect b="0" l="0" r="0" t="0"/>
          <a:stretch/>
        </p:blipFill>
        <p:spPr>
          <a:xfrm>
            <a:off x="1193575" y="1821300"/>
            <a:ext cx="4076100" cy="3872275"/>
          </a:xfrm>
          <a:prstGeom prst="rect">
            <a:avLst/>
          </a:prstGeom>
          <a:noFill/>
          <a:ln>
            <a:noFill/>
          </a:ln>
        </p:spPr>
      </p:pic>
      <p:sp>
        <p:nvSpPr>
          <p:cNvPr id="175" name="Google Shape;175;p14"/>
          <p:cNvSpPr/>
          <p:nvPr/>
        </p:nvSpPr>
        <p:spPr>
          <a:xfrm>
            <a:off x="1255935" y="1098740"/>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ko-KR" sz="1900" u="none" cap="none" strike="noStrike">
                <a:solidFill>
                  <a:srgbClr val="3A3838"/>
                </a:solidFill>
                <a:latin typeface="Calibri"/>
                <a:ea typeface="Calibri"/>
                <a:cs typeface="Calibri"/>
                <a:sym typeface="Calibri"/>
              </a:rPr>
              <a:t>챗봇을 사용한 이유</a:t>
            </a:r>
            <a:endParaRPr b="1" i="0" sz="1900" u="none" cap="none" strike="noStrike">
              <a:solidFill>
                <a:srgbClr val="3A3838"/>
              </a:solidFill>
              <a:latin typeface="Calibri"/>
              <a:ea typeface="Calibri"/>
              <a:cs typeface="Calibri"/>
              <a:sym typeface="Calibri"/>
            </a:endParaRPr>
          </a:p>
        </p:txBody>
      </p:sp>
      <p:sp>
        <p:nvSpPr>
          <p:cNvPr id="176" name="Google Shape;176;p14"/>
          <p:cNvSpPr txBox="1"/>
          <p:nvPr/>
        </p:nvSpPr>
        <p:spPr>
          <a:xfrm>
            <a:off x="1404000" y="360000"/>
            <a:ext cx="4680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챗봇 </a:t>
            </a:r>
            <a:endParaRPr b="1" i="0" sz="800" u="none" cap="none" strike="noStrike">
              <a:solidFill>
                <a:srgbClr val="000000"/>
              </a:solidFill>
              <a:latin typeface="Arial Narrow"/>
              <a:ea typeface="Arial Narrow"/>
              <a:cs typeface="Arial Narrow"/>
              <a:sym typeface="Arial Narrow"/>
            </a:endParaRPr>
          </a:p>
        </p:txBody>
      </p:sp>
      <p:sp>
        <p:nvSpPr>
          <p:cNvPr id="177" name="Google Shape;177;p14"/>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03-2</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178" name="Google Shape;178;p14"/>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179" name="Google Shape;179;p14"/>
          <p:cNvPicPr preferRelativeResize="0"/>
          <p:nvPr/>
        </p:nvPicPr>
        <p:blipFill rotWithShape="1">
          <a:blip r:embed="rId4">
            <a:alphaModFix/>
          </a:blip>
          <a:srcRect b="0" l="0" r="0" t="0"/>
          <a:stretch/>
        </p:blipFill>
        <p:spPr>
          <a:xfrm>
            <a:off x="540000" y="828000"/>
            <a:ext cx="790575" cy="819150"/>
          </a:xfrm>
          <a:prstGeom prst="rect">
            <a:avLst/>
          </a:prstGeom>
          <a:noFill/>
          <a:ln>
            <a:noFill/>
          </a:ln>
        </p:spPr>
      </p:pic>
      <p:sp>
        <p:nvSpPr>
          <p:cNvPr id="180" name="Google Shape;180;p14"/>
          <p:cNvSpPr txBox="1"/>
          <p:nvPr/>
        </p:nvSpPr>
        <p:spPr>
          <a:xfrm>
            <a:off x="2428775" y="5894425"/>
            <a:ext cx="2009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000000"/>
                </a:solidFill>
                <a:latin typeface="Arial"/>
                <a:ea typeface="Arial"/>
                <a:cs typeface="Arial"/>
                <a:sym typeface="Arial"/>
              </a:rPr>
              <a:t>[출처] - 여행 신문 30, 챗봇 기사</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411"/>
              </a:srgbClr>
            </a:gs>
            <a:gs pos="71000">
              <a:srgbClr val="939597">
                <a:alpha val="69411"/>
              </a:srgbClr>
            </a:gs>
            <a:gs pos="100000">
              <a:srgbClr val="939597"/>
            </a:gs>
          </a:gsLst>
          <a:lin ang="2700006" scaled="0"/>
        </a:gradFill>
      </p:bgPr>
    </p:bg>
    <p:spTree>
      <p:nvGrpSpPr>
        <p:cNvPr id="184" name="Shape 184"/>
        <p:cNvGrpSpPr/>
        <p:nvPr/>
      </p:nvGrpSpPr>
      <p:grpSpPr>
        <a:xfrm>
          <a:off x="0" y="0"/>
          <a:ext cx="0" cy="0"/>
          <a:chOff x="0" y="0"/>
          <a:chExt cx="0" cy="0"/>
        </a:xfrm>
      </p:grpSpPr>
      <p:sp>
        <p:nvSpPr>
          <p:cNvPr id="185" name="Google Shape;185;p15"/>
          <p:cNvSpPr/>
          <p:nvPr/>
        </p:nvSpPr>
        <p:spPr>
          <a:xfrm>
            <a:off x="219600" y="201600"/>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15"/>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87" name="Google Shape;187;p15"/>
          <p:cNvSpPr/>
          <p:nvPr/>
        </p:nvSpPr>
        <p:spPr>
          <a:xfrm>
            <a:off x="1255935" y="1098740"/>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ko-KR" sz="1900" u="none" cap="none" strike="noStrike">
                <a:solidFill>
                  <a:srgbClr val="3A3838"/>
                </a:solidFill>
                <a:latin typeface="Calibri"/>
                <a:ea typeface="Calibri"/>
                <a:cs typeface="Calibri"/>
                <a:sym typeface="Calibri"/>
              </a:rPr>
              <a:t>챗봇의 종류</a:t>
            </a:r>
            <a:endParaRPr b="1" i="0" sz="1900" u="none" cap="none" strike="noStrike">
              <a:solidFill>
                <a:srgbClr val="3A3838"/>
              </a:solidFill>
              <a:latin typeface="Calibri"/>
              <a:ea typeface="Calibri"/>
              <a:cs typeface="Calibri"/>
              <a:sym typeface="Calibri"/>
            </a:endParaRPr>
          </a:p>
        </p:txBody>
      </p:sp>
      <p:sp>
        <p:nvSpPr>
          <p:cNvPr id="188" name="Google Shape;188;p15"/>
          <p:cNvSpPr txBox="1"/>
          <p:nvPr/>
        </p:nvSpPr>
        <p:spPr>
          <a:xfrm>
            <a:off x="1512000" y="4906775"/>
            <a:ext cx="9501000" cy="877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Arial"/>
              <a:buChar char="-"/>
            </a:pPr>
            <a:r>
              <a:rPr b="0" i="0" lang="ko-KR" sz="1500" u="none" cap="none" strike="noStrike">
                <a:solidFill>
                  <a:srgbClr val="000000"/>
                </a:solidFill>
                <a:latin typeface="Arial"/>
                <a:ea typeface="Arial"/>
                <a:cs typeface="Arial"/>
                <a:sym typeface="Arial"/>
              </a:rPr>
              <a:t>여행지 추천에 중점을 두었고, 날씨나 가게 오픈 시간등의 간단한 정보를 주는 챗봇을 만들고자 했습니다.</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ko-KR" sz="1500" u="none" cap="none" strike="noStrike">
                <a:solidFill>
                  <a:srgbClr val="000000"/>
                </a:solidFill>
                <a:latin typeface="Arial"/>
                <a:ea typeface="Arial"/>
                <a:cs typeface="Arial"/>
                <a:sym typeface="Arial"/>
              </a:rPr>
              <a:t>따라서 </a:t>
            </a:r>
            <a:r>
              <a:rPr b="1" i="0" lang="ko-KR" sz="1500" u="none" cap="none" strike="noStrike">
                <a:solidFill>
                  <a:srgbClr val="000000"/>
                </a:solidFill>
                <a:latin typeface="Arial"/>
                <a:ea typeface="Arial"/>
                <a:cs typeface="Arial"/>
                <a:sym typeface="Arial"/>
              </a:rPr>
              <a:t>문제 해결용 대화 </a:t>
            </a:r>
            <a:r>
              <a:rPr b="0" i="0" lang="ko-KR" sz="1500" u="none" cap="none" strike="noStrike">
                <a:solidFill>
                  <a:srgbClr val="000000"/>
                </a:solidFill>
                <a:latin typeface="Arial"/>
                <a:ea typeface="Arial"/>
                <a:cs typeface="Arial"/>
                <a:sym typeface="Arial"/>
              </a:rPr>
              <a:t>위주의 챗봇을 제작했습니다.</a:t>
            </a:r>
            <a:endParaRPr b="0" i="0" sz="1500" u="none" cap="none" strike="noStrike">
              <a:solidFill>
                <a:srgbClr val="000000"/>
              </a:solidFill>
              <a:latin typeface="Arial"/>
              <a:ea typeface="Arial"/>
              <a:cs typeface="Arial"/>
              <a:sym typeface="Arial"/>
            </a:endParaRPr>
          </a:p>
        </p:txBody>
      </p:sp>
      <p:grpSp>
        <p:nvGrpSpPr>
          <p:cNvPr id="189" name="Google Shape;189;p15"/>
          <p:cNvGrpSpPr/>
          <p:nvPr/>
        </p:nvGrpSpPr>
        <p:grpSpPr>
          <a:xfrm>
            <a:off x="1766004" y="1745104"/>
            <a:ext cx="8659999" cy="2737500"/>
            <a:chOff x="1512004" y="1647154"/>
            <a:chExt cx="8659999" cy="2737500"/>
          </a:xfrm>
        </p:grpSpPr>
        <p:sp>
          <p:nvSpPr>
            <p:cNvPr id="190" name="Google Shape;190;p15"/>
            <p:cNvSpPr txBox="1"/>
            <p:nvPr/>
          </p:nvSpPr>
          <p:spPr>
            <a:xfrm>
              <a:off x="1748903" y="1875947"/>
              <a:ext cx="8423100" cy="24012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595959"/>
                </a:buClr>
                <a:buSzPts val="1600"/>
                <a:buFont typeface="Arial"/>
                <a:buAutoNum type="arabicPeriod"/>
              </a:pPr>
              <a:r>
                <a:rPr b="1" i="0" lang="ko-KR" sz="1600" u="none" cap="none" strike="noStrike">
                  <a:solidFill>
                    <a:schemeClr val="dk1"/>
                  </a:solidFill>
                  <a:latin typeface="Arial"/>
                  <a:ea typeface="Arial"/>
                  <a:cs typeface="Arial"/>
                  <a:sym typeface="Arial"/>
                </a:rPr>
                <a:t>문제 해결용 대화 시스템</a:t>
              </a:r>
              <a:r>
                <a:rPr b="0" i="0" lang="ko-KR" sz="1600" u="none" cap="none" strike="noStrike">
                  <a:solidFill>
                    <a:srgbClr val="595959"/>
                  </a:solidFill>
                  <a:latin typeface="Arial"/>
                  <a:ea typeface="Arial"/>
                  <a:cs typeface="Arial"/>
                  <a:sym typeface="Arial"/>
                </a:rPr>
                <a:t>(Task oriented Dialogue System): 문제를 해결하기 위해 설계된 시스템입니다. 우리가 주로 많이 쓰는 구글 어시스턴트, 시리, 알렉사, 빅스비가 이 종류에 속합니다. 이 시스템은 최대한 적은 대화로 이용자가 원하는 것을 이해하고 </a:t>
              </a:r>
              <a:r>
                <a:rPr b="1" i="0" lang="ko-KR" sz="1600" u="none" cap="none" strike="noStrike">
                  <a:solidFill>
                    <a:schemeClr val="dk1"/>
                  </a:solidFill>
                  <a:latin typeface="Arial"/>
                  <a:ea typeface="Arial"/>
                  <a:cs typeface="Arial"/>
                  <a:sym typeface="Arial"/>
                </a:rPr>
                <a:t>해결</a:t>
              </a:r>
              <a:r>
                <a:rPr b="0" i="0" lang="ko-KR" sz="1600" u="none" cap="none" strike="noStrike">
                  <a:solidFill>
                    <a:srgbClr val="595959"/>
                  </a:solidFill>
                  <a:latin typeface="Arial"/>
                  <a:ea typeface="Arial"/>
                  <a:cs typeface="Arial"/>
                  <a:sym typeface="Arial"/>
                </a:rPr>
                <a:t>해주려는 것에 초점이 맞추어져 있습니다.</a:t>
              </a:r>
              <a:endParaRPr b="0" i="0" sz="1600" u="none" cap="none" strike="noStrike">
                <a:solidFill>
                  <a:srgbClr val="595959"/>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a:p>
              <a:pPr indent="-330200" lvl="0" marL="457200" marR="0" rtl="0" algn="l">
                <a:lnSpc>
                  <a:spcPct val="100000"/>
                </a:lnSpc>
                <a:spcBef>
                  <a:spcPts val="0"/>
                </a:spcBef>
                <a:spcAft>
                  <a:spcPts val="0"/>
                </a:spcAft>
                <a:buClr>
                  <a:srgbClr val="595959"/>
                </a:buClr>
                <a:buSzPts val="1600"/>
                <a:buFont typeface="Arial"/>
                <a:buAutoNum type="arabicPeriod"/>
              </a:pPr>
              <a:r>
                <a:rPr b="1" i="0" lang="ko-KR" sz="1600" u="none" cap="none" strike="noStrike">
                  <a:solidFill>
                    <a:schemeClr val="dk1"/>
                  </a:solidFill>
                  <a:latin typeface="Arial"/>
                  <a:ea typeface="Arial"/>
                  <a:cs typeface="Arial"/>
                  <a:sym typeface="Arial"/>
                </a:rPr>
                <a:t>자유 주제 대화 시스템</a:t>
              </a:r>
              <a:r>
                <a:rPr b="0" i="0" lang="ko-KR" sz="1600" u="none" cap="none" strike="noStrike">
                  <a:solidFill>
                    <a:srgbClr val="595959"/>
                  </a:solidFill>
                  <a:latin typeface="Arial"/>
                  <a:ea typeface="Arial"/>
                  <a:cs typeface="Arial"/>
                  <a:sym typeface="Arial"/>
                </a:rPr>
                <a:t>(Open domain Dialogue System): 수다를 위해 만들어진 시스템입니다. 유저가 어떠한 주제로 말을 걸어도 시스템은 이에 알맞는 답변을 하여 </a:t>
              </a:r>
              <a:r>
                <a:rPr b="1" i="0" lang="ko-KR" sz="1600" u="none" cap="none" strike="noStrike">
                  <a:solidFill>
                    <a:schemeClr val="dk1"/>
                  </a:solidFill>
                  <a:latin typeface="Arial"/>
                  <a:ea typeface="Arial"/>
                  <a:cs typeface="Arial"/>
                  <a:sym typeface="Arial"/>
                </a:rPr>
                <a:t>대화</a:t>
              </a:r>
              <a:r>
                <a:rPr b="0" i="0" lang="ko-KR" sz="1600" u="none" cap="none" strike="noStrike">
                  <a:solidFill>
                    <a:srgbClr val="595959"/>
                  </a:solidFill>
                  <a:latin typeface="Arial"/>
                  <a:ea typeface="Arial"/>
                  <a:cs typeface="Arial"/>
                  <a:sym typeface="Arial"/>
                </a:rPr>
                <a:t>를 이어나가기 위해 만들어집니다. 지속적으로 유저의 흥미를 유발하여 최대한 긴 대화를 하는 것이 목적입니다.</a:t>
              </a:r>
              <a:endParaRPr b="0" i="0" sz="1600" u="none" cap="none" strike="noStrike">
                <a:solidFill>
                  <a:srgbClr val="595959"/>
                </a:solidFill>
                <a:latin typeface="Arial"/>
                <a:ea typeface="Arial"/>
                <a:cs typeface="Arial"/>
                <a:sym typeface="Arial"/>
              </a:endParaRPr>
            </a:p>
          </p:txBody>
        </p:sp>
        <p:sp>
          <p:nvSpPr>
            <p:cNvPr id="191" name="Google Shape;191;p15"/>
            <p:cNvSpPr/>
            <p:nvPr/>
          </p:nvSpPr>
          <p:spPr>
            <a:xfrm>
              <a:off x="1512004" y="1647154"/>
              <a:ext cx="8618400" cy="27375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grpSp>
      <p:sp>
        <p:nvSpPr>
          <p:cNvPr id="192" name="Google Shape;192;p15"/>
          <p:cNvSpPr txBox="1"/>
          <p:nvPr/>
        </p:nvSpPr>
        <p:spPr>
          <a:xfrm>
            <a:off x="1404000" y="360000"/>
            <a:ext cx="4680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챗봇 </a:t>
            </a:r>
            <a:endParaRPr b="1" i="0" sz="800" u="none" cap="none" strike="noStrike">
              <a:solidFill>
                <a:srgbClr val="000000"/>
              </a:solidFill>
              <a:latin typeface="Arial Narrow"/>
              <a:ea typeface="Arial Narrow"/>
              <a:cs typeface="Arial Narrow"/>
              <a:sym typeface="Arial Narrow"/>
            </a:endParaRPr>
          </a:p>
        </p:txBody>
      </p:sp>
      <p:sp>
        <p:nvSpPr>
          <p:cNvPr id="193" name="Google Shape;193;p15"/>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03-2</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194" name="Google Shape;194;p15"/>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195" name="Google Shape;195;p15"/>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411"/>
              </a:srgbClr>
            </a:gs>
            <a:gs pos="71000">
              <a:srgbClr val="939597">
                <a:alpha val="69411"/>
              </a:srgbClr>
            </a:gs>
            <a:gs pos="100000">
              <a:srgbClr val="939597"/>
            </a:gs>
          </a:gsLst>
          <a:lin ang="2700006" scaled="0"/>
        </a:gradFill>
      </p:bgPr>
    </p:bg>
    <p:spTree>
      <p:nvGrpSpPr>
        <p:cNvPr id="199" name="Shape 199"/>
        <p:cNvGrpSpPr/>
        <p:nvPr/>
      </p:nvGrpSpPr>
      <p:grpSpPr>
        <a:xfrm>
          <a:off x="0" y="0"/>
          <a:ext cx="0" cy="0"/>
          <a:chOff x="0" y="0"/>
          <a:chExt cx="0" cy="0"/>
        </a:xfrm>
      </p:grpSpPr>
      <p:sp>
        <p:nvSpPr>
          <p:cNvPr id="200" name="Google Shape;200;p16"/>
          <p:cNvSpPr/>
          <p:nvPr/>
        </p:nvSpPr>
        <p:spPr>
          <a:xfrm>
            <a:off x="227400" y="15442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16"/>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202" name="Google Shape;202;p16"/>
          <p:cNvSpPr/>
          <p:nvPr/>
        </p:nvSpPr>
        <p:spPr>
          <a:xfrm>
            <a:off x="1255935" y="1098740"/>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ko-KR" sz="1900" u="none" cap="none" strike="noStrike">
                <a:solidFill>
                  <a:srgbClr val="3A3838"/>
                </a:solidFill>
                <a:latin typeface="Calibri"/>
                <a:ea typeface="Calibri"/>
                <a:cs typeface="Calibri"/>
                <a:sym typeface="Calibri"/>
              </a:rPr>
              <a:t>챗봇 데이터 생성</a:t>
            </a:r>
            <a:endParaRPr b="1" i="0" sz="1900" u="none" cap="none" strike="noStrike">
              <a:solidFill>
                <a:srgbClr val="3A3838"/>
              </a:solidFill>
              <a:latin typeface="Calibri"/>
              <a:ea typeface="Calibri"/>
              <a:cs typeface="Calibri"/>
              <a:sym typeface="Calibri"/>
            </a:endParaRPr>
          </a:p>
        </p:txBody>
      </p:sp>
      <p:sp>
        <p:nvSpPr>
          <p:cNvPr id="203" name="Google Shape;203;p16"/>
          <p:cNvSpPr txBox="1"/>
          <p:nvPr/>
        </p:nvSpPr>
        <p:spPr>
          <a:xfrm>
            <a:off x="6825925" y="2635900"/>
            <a:ext cx="4677900" cy="18009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Arial"/>
              <a:buChar char="-"/>
            </a:pPr>
            <a:r>
              <a:rPr b="0" i="0" lang="ko-KR" sz="1500" u="none" cap="none" strike="noStrike">
                <a:solidFill>
                  <a:srgbClr val="000000"/>
                </a:solidFill>
                <a:latin typeface="Arial"/>
                <a:ea typeface="Arial"/>
                <a:cs typeface="Arial"/>
                <a:sym typeface="Arial"/>
              </a:rPr>
              <a:t>위치에 맞는 단어들을 조합하여 문장 생성</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ko-KR" sz="1500" u="none" cap="none" strike="noStrike">
                <a:solidFill>
                  <a:srgbClr val="000000"/>
                </a:solidFill>
                <a:latin typeface="Arial"/>
                <a:ea typeface="Arial"/>
                <a:cs typeface="Arial"/>
                <a:sym typeface="Arial"/>
              </a:rPr>
              <a:t>노이즈 추가</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ko-KR" sz="1500" u="none" cap="none" strike="noStrike">
                <a:solidFill>
                  <a:srgbClr val="000000"/>
                </a:solidFill>
                <a:latin typeface="Arial"/>
                <a:ea typeface="Arial"/>
                <a:cs typeface="Arial"/>
                <a:sym typeface="Arial"/>
              </a:rPr>
              <a:t>일부 단어를 유사 단어로 바꿔 사용</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ko-KR" sz="1500" u="none" cap="none" strike="noStrike">
                <a:solidFill>
                  <a:srgbClr val="000000"/>
                </a:solidFill>
                <a:latin typeface="Arial"/>
                <a:ea typeface="Arial"/>
                <a:cs typeface="Arial"/>
                <a:sym typeface="Arial"/>
              </a:rPr>
              <a:t>한국어 -&gt; 영어 변환 후 재변환</a:t>
            </a:r>
            <a:endParaRPr b="0" i="0" sz="1500" u="none" cap="none" strike="noStrike">
              <a:solidFill>
                <a:srgbClr val="000000"/>
              </a:solidFill>
              <a:latin typeface="Arial"/>
              <a:ea typeface="Arial"/>
              <a:cs typeface="Arial"/>
              <a:sym typeface="Arial"/>
            </a:endParaRPr>
          </a:p>
        </p:txBody>
      </p:sp>
      <p:graphicFrame>
        <p:nvGraphicFramePr>
          <p:cNvPr id="204" name="Google Shape;204;p16"/>
          <p:cNvGraphicFramePr/>
          <p:nvPr/>
        </p:nvGraphicFramePr>
        <p:xfrm>
          <a:off x="719975" y="2545825"/>
          <a:ext cx="3000000" cy="3000000"/>
        </p:xfrm>
        <a:graphic>
          <a:graphicData uri="http://schemas.openxmlformats.org/drawingml/2006/table">
            <a:tbl>
              <a:tblPr>
                <a:noFill/>
                <a:tableStyleId>{0FD65FA6-3295-4CA2-98FE-F044AC09A12E}</a:tableStyleId>
              </a:tblPr>
              <a:tblGrid>
                <a:gridCol w="710650"/>
                <a:gridCol w="857525"/>
                <a:gridCol w="3393025"/>
                <a:gridCol w="918950"/>
              </a:tblGrid>
              <a:tr h="323200">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모델</a:t>
                      </a:r>
                      <a:endParaRPr b="1" sz="1100" u="none" cap="none" strike="noStrike"/>
                    </a:p>
                  </a:txBody>
                  <a:tcPr marT="91425" marB="91425" marR="91425" marL="91425">
                    <a:solidFill>
                      <a:srgbClr val="6AA84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타겟</a:t>
                      </a:r>
                      <a:endParaRPr b="1" sz="1100" u="none" cap="none" strike="noStrike"/>
                    </a:p>
                  </a:txBody>
                  <a:tcPr marT="91425" marB="91425" marR="91425" marL="91425">
                    <a:solidFill>
                      <a:srgbClr val="6AA84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데이터 내용</a:t>
                      </a:r>
                      <a:endParaRPr b="1" sz="1100" u="none" cap="none" strike="noStrike"/>
                    </a:p>
                  </a:txBody>
                  <a:tcPr marT="91425" marB="91425" marR="91425" marL="91425">
                    <a:solidFill>
                      <a:srgbClr val="6AA84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데이터길이</a:t>
                      </a:r>
                      <a:endParaRPr b="1" sz="1100" u="none" cap="none" strike="noStrike"/>
                    </a:p>
                  </a:txBody>
                  <a:tcPr marT="91425" marB="91425" marR="91425" marL="91425">
                    <a:solidFill>
                      <a:srgbClr val="6AA84F"/>
                    </a:solidFill>
                  </a:tcPr>
                </a:tc>
              </a:tr>
              <a:tr h="323200">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1</a:t>
                      </a:r>
                      <a:endParaRPr b="1" sz="1100" u="none" cap="none" strike="noStrike"/>
                    </a:p>
                  </a:txBody>
                  <a:tcPr marT="91425" marB="91425" marR="91425" marL="91425">
                    <a:solidFill>
                      <a:srgbClr val="93C47D"/>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문장 타입</a:t>
                      </a:r>
                      <a:endParaRPr b="1" sz="1100" u="none" cap="none" strike="noStrike"/>
                    </a:p>
                  </a:txBody>
                  <a:tcPr marT="91425" marB="91425" marR="91425" marL="91425">
                    <a:solidFill>
                      <a:srgbClr val="93C47D"/>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사용자의 질문에 추천, 대화, 정보에 대해 판별</a:t>
                      </a:r>
                      <a:endParaRPr b="1" sz="1100" u="none" cap="none" strike="noStrike"/>
                    </a:p>
                  </a:txBody>
                  <a:tcPr marT="91425" marB="91425" marR="91425" marL="91425">
                    <a:solidFill>
                      <a:srgbClr val="93C47D"/>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solidFill>
                            <a:schemeClr val="dk1"/>
                          </a:solidFill>
                        </a:rPr>
                        <a:t>351331</a:t>
                      </a:r>
                      <a:endParaRPr b="1" sz="1100" u="none" cap="none" strike="noStrike">
                        <a:solidFill>
                          <a:schemeClr val="dk1"/>
                        </a:solidFill>
                      </a:endParaRPr>
                    </a:p>
                  </a:txBody>
                  <a:tcPr marT="91425" marB="91425" marR="91425" marL="91425">
                    <a:solidFill>
                      <a:srgbClr val="93C47D"/>
                    </a:solidFill>
                  </a:tcPr>
                </a:tc>
              </a:tr>
              <a:tr h="323200">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2</a:t>
                      </a:r>
                      <a:endParaRPr b="1" sz="1100" u="none" cap="none" strike="noStrike"/>
                    </a:p>
                  </a:txBody>
                  <a:tcPr marT="91425" marB="91425" marR="91425" marL="91425">
                    <a:solidFill>
                      <a:srgbClr val="B6D7A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구성원</a:t>
                      </a:r>
                      <a:endParaRPr b="1" sz="1100" u="none" cap="none" strike="noStrike"/>
                    </a:p>
                  </a:txBody>
                  <a:tcPr marT="91425" marB="91425" marR="91425" marL="91425">
                    <a:solidFill>
                      <a:srgbClr val="B6D7A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가족, 친구, 커플, 혼자, 어린이 등으로 판별</a:t>
                      </a:r>
                      <a:endParaRPr b="1" sz="1100" u="none" cap="none" strike="noStrike"/>
                    </a:p>
                  </a:txBody>
                  <a:tcPr marT="91425" marB="91425" marR="91425" marL="91425">
                    <a:solidFill>
                      <a:srgbClr val="B6D7A8"/>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solidFill>
                            <a:schemeClr val="dk1"/>
                          </a:solidFill>
                        </a:rPr>
                        <a:t>316464</a:t>
                      </a:r>
                      <a:endParaRPr b="1" sz="1100" u="none" cap="none" strike="noStrike">
                        <a:solidFill>
                          <a:schemeClr val="dk1"/>
                        </a:solidFill>
                      </a:endParaRPr>
                    </a:p>
                  </a:txBody>
                  <a:tcPr marT="91425" marB="91425" marR="91425" marL="91425">
                    <a:solidFill>
                      <a:srgbClr val="B6D7A8"/>
                    </a:solidFill>
                  </a:tcPr>
                </a:tc>
              </a:tr>
              <a:tr h="323200">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3</a:t>
                      </a:r>
                      <a:endParaRPr b="1" sz="1100" u="none" cap="none" strike="noStrike"/>
                    </a:p>
                  </a:txBody>
                  <a:tcPr marT="91425" marB="91425" marR="91425" marL="91425">
                    <a:solidFill>
                      <a:srgbClr val="D9EAD3"/>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테마</a:t>
                      </a:r>
                      <a:endParaRPr b="1" sz="1100" u="none" cap="none" strike="noStrike"/>
                    </a:p>
                  </a:txBody>
                  <a:tcPr marT="91425" marB="91425" marR="91425" marL="91425">
                    <a:solidFill>
                      <a:srgbClr val="D9EAD3"/>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여행지의 테마를 판별</a:t>
                      </a:r>
                      <a:endParaRPr b="1" sz="1100" u="none" cap="none" strike="noStrike"/>
                    </a:p>
                  </a:txBody>
                  <a:tcPr marT="91425" marB="91425" marR="91425" marL="91425">
                    <a:solidFill>
                      <a:srgbClr val="D9EAD3"/>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solidFill>
                            <a:schemeClr val="dk1"/>
                          </a:solidFill>
                        </a:rPr>
                        <a:t>447120</a:t>
                      </a:r>
                      <a:endParaRPr b="1" sz="1100" u="none" cap="none" strike="noStrike">
                        <a:solidFill>
                          <a:schemeClr val="dk1"/>
                        </a:solidFill>
                      </a:endParaRPr>
                    </a:p>
                  </a:txBody>
                  <a:tcPr marT="91425" marB="91425" marR="91425" marL="91425">
                    <a:solidFill>
                      <a:srgbClr val="D9EAD3"/>
                    </a:solidFill>
                  </a:tcPr>
                </a:tc>
              </a:tr>
              <a:tr h="323200">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4</a:t>
                      </a:r>
                      <a:endParaRPr b="1" sz="1100" u="none" cap="none" strike="noStrike"/>
                    </a:p>
                  </a:txBody>
                  <a:tcPr marT="91425" marB="91425" marR="91425" marL="91425">
                    <a:solidFill>
                      <a:srgbClr val="EFEFE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정보 내용</a:t>
                      </a:r>
                      <a:endParaRPr b="1" sz="1100" u="none" cap="none" strike="noStrike"/>
                    </a:p>
                  </a:txBody>
                  <a:tcPr marT="91425" marB="91425" marR="91425" marL="91425">
                    <a:solidFill>
                      <a:srgbClr val="EFEFE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t>정보를 날씨, 위치, 시간으로 판별</a:t>
                      </a:r>
                      <a:endParaRPr b="1" sz="1100" u="none" cap="none" strike="noStrike"/>
                    </a:p>
                  </a:txBody>
                  <a:tcPr marT="91425" marB="91425" marR="91425" marL="91425">
                    <a:solidFill>
                      <a:srgbClr val="EFEFE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lang="ko-KR" sz="1100" u="none" cap="none" strike="noStrike">
                          <a:solidFill>
                            <a:schemeClr val="dk1"/>
                          </a:solidFill>
                        </a:rPr>
                        <a:t>219573</a:t>
                      </a:r>
                      <a:endParaRPr b="1" sz="1100" u="none" cap="none" strike="noStrike">
                        <a:solidFill>
                          <a:schemeClr val="dk1"/>
                        </a:solidFill>
                      </a:endParaRPr>
                    </a:p>
                  </a:txBody>
                  <a:tcPr marT="91425" marB="91425" marR="91425" marL="91425">
                    <a:solidFill>
                      <a:srgbClr val="EFEFEF"/>
                    </a:solidFill>
                  </a:tcPr>
                </a:tc>
              </a:tr>
            </a:tbl>
          </a:graphicData>
        </a:graphic>
      </p:graphicFrame>
      <p:sp>
        <p:nvSpPr>
          <p:cNvPr id="205" name="Google Shape;205;p16"/>
          <p:cNvSpPr txBox="1"/>
          <p:nvPr/>
        </p:nvSpPr>
        <p:spPr>
          <a:xfrm>
            <a:off x="1404000" y="360000"/>
            <a:ext cx="4680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챗봇 </a:t>
            </a:r>
            <a:endParaRPr b="1" i="0" sz="800" u="none" cap="none" strike="noStrike">
              <a:solidFill>
                <a:srgbClr val="000000"/>
              </a:solidFill>
              <a:latin typeface="Arial Narrow"/>
              <a:ea typeface="Arial Narrow"/>
              <a:cs typeface="Arial Narrow"/>
              <a:sym typeface="Arial Narrow"/>
            </a:endParaRPr>
          </a:p>
        </p:txBody>
      </p:sp>
      <p:sp>
        <p:nvSpPr>
          <p:cNvPr id="206" name="Google Shape;206;p16"/>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03-2</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207" name="Google Shape;207;p16"/>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208" name="Google Shape;208;p16"/>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411"/>
              </a:srgbClr>
            </a:gs>
            <a:gs pos="71000">
              <a:srgbClr val="939597">
                <a:alpha val="69411"/>
              </a:srgbClr>
            </a:gs>
            <a:gs pos="100000">
              <a:srgbClr val="939597"/>
            </a:gs>
          </a:gsLst>
          <a:lin ang="2700006" scaled="0"/>
        </a:gradFill>
      </p:bgPr>
    </p:bg>
    <p:spTree>
      <p:nvGrpSpPr>
        <p:cNvPr id="212" name="Shape 212"/>
        <p:cNvGrpSpPr/>
        <p:nvPr/>
      </p:nvGrpSpPr>
      <p:grpSpPr>
        <a:xfrm>
          <a:off x="0" y="0"/>
          <a:ext cx="0" cy="0"/>
          <a:chOff x="0" y="0"/>
          <a:chExt cx="0" cy="0"/>
        </a:xfrm>
      </p:grpSpPr>
      <p:sp>
        <p:nvSpPr>
          <p:cNvPr id="213" name="Google Shape;213;p17"/>
          <p:cNvSpPr/>
          <p:nvPr/>
        </p:nvSpPr>
        <p:spPr>
          <a:xfrm>
            <a:off x="219600" y="201600"/>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4" name="Google Shape;214;p17"/>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215" name="Google Shape;215;p17"/>
          <p:cNvSpPr/>
          <p:nvPr/>
        </p:nvSpPr>
        <p:spPr>
          <a:xfrm>
            <a:off x="1255935" y="1098740"/>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ko-KR" sz="1900" u="none" cap="none" strike="noStrike">
                <a:solidFill>
                  <a:srgbClr val="3A3838"/>
                </a:solidFill>
                <a:latin typeface="Calibri"/>
                <a:ea typeface="Calibri"/>
                <a:cs typeface="Calibri"/>
                <a:sym typeface="Calibri"/>
              </a:rPr>
              <a:t>학습 데이터</a:t>
            </a:r>
            <a:endParaRPr b="1" i="0" sz="1900" u="none" cap="none" strike="noStrike">
              <a:solidFill>
                <a:srgbClr val="3A3838"/>
              </a:solidFill>
              <a:latin typeface="Calibri"/>
              <a:ea typeface="Calibri"/>
              <a:cs typeface="Calibri"/>
              <a:sym typeface="Calibri"/>
            </a:endParaRPr>
          </a:p>
        </p:txBody>
      </p:sp>
      <p:pic>
        <p:nvPicPr>
          <p:cNvPr id="216" name="Google Shape;216;p17"/>
          <p:cNvPicPr preferRelativeResize="0"/>
          <p:nvPr/>
        </p:nvPicPr>
        <p:blipFill rotWithShape="1">
          <a:blip r:embed="rId3">
            <a:alphaModFix/>
          </a:blip>
          <a:srcRect b="57382" l="6452" r="2022" t="1694"/>
          <a:stretch/>
        </p:blipFill>
        <p:spPr>
          <a:xfrm>
            <a:off x="605275" y="1997925"/>
            <a:ext cx="11015225" cy="3126450"/>
          </a:xfrm>
          <a:prstGeom prst="rect">
            <a:avLst/>
          </a:prstGeom>
          <a:noFill/>
          <a:ln>
            <a:noFill/>
          </a:ln>
        </p:spPr>
      </p:pic>
      <p:sp>
        <p:nvSpPr>
          <p:cNvPr id="217" name="Google Shape;217;p17"/>
          <p:cNvSpPr/>
          <p:nvPr/>
        </p:nvSpPr>
        <p:spPr>
          <a:xfrm>
            <a:off x="560488" y="1997850"/>
            <a:ext cx="11104800" cy="3126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8" name="Google Shape;218;p17"/>
          <p:cNvSpPr txBox="1"/>
          <p:nvPr/>
        </p:nvSpPr>
        <p:spPr>
          <a:xfrm>
            <a:off x="1404000" y="360000"/>
            <a:ext cx="4680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챗봇 </a:t>
            </a:r>
            <a:endParaRPr b="1" i="0" sz="800" u="none" cap="none" strike="noStrike">
              <a:solidFill>
                <a:srgbClr val="000000"/>
              </a:solidFill>
              <a:latin typeface="Arial Narrow"/>
              <a:ea typeface="Arial Narrow"/>
              <a:cs typeface="Arial Narrow"/>
              <a:sym typeface="Arial Narrow"/>
            </a:endParaRPr>
          </a:p>
        </p:txBody>
      </p:sp>
      <p:sp>
        <p:nvSpPr>
          <p:cNvPr id="219" name="Google Shape;219;p17"/>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03-2</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220" name="Google Shape;220;p17"/>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221" name="Google Shape;221;p17"/>
          <p:cNvPicPr preferRelativeResize="0"/>
          <p:nvPr/>
        </p:nvPicPr>
        <p:blipFill rotWithShape="1">
          <a:blip r:embed="rId4">
            <a:alphaModFix/>
          </a:blip>
          <a:srcRect b="0" l="0" r="0" t="0"/>
          <a:stretch/>
        </p:blipFill>
        <p:spPr>
          <a:xfrm>
            <a:off x="540000" y="828000"/>
            <a:ext cx="790575" cy="819150"/>
          </a:xfrm>
          <a:prstGeom prst="rect">
            <a:avLst/>
          </a:prstGeom>
          <a:noFill/>
          <a:ln>
            <a:noFill/>
          </a:ln>
        </p:spPr>
      </p:pic>
      <p:sp>
        <p:nvSpPr>
          <p:cNvPr id="222" name="Google Shape;222;p17"/>
          <p:cNvSpPr txBox="1"/>
          <p:nvPr/>
        </p:nvSpPr>
        <p:spPr>
          <a:xfrm>
            <a:off x="661550" y="5364725"/>
            <a:ext cx="1800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Q : 질문</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A : 대답</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key : 핵심 문자</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label : 문장 구분</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411"/>
              </a:srgbClr>
            </a:gs>
            <a:gs pos="71000">
              <a:srgbClr val="939597">
                <a:alpha val="69411"/>
              </a:srgbClr>
            </a:gs>
            <a:gs pos="100000">
              <a:srgbClr val="939597"/>
            </a:gs>
          </a:gsLst>
          <a:lin ang="2700006" scaled="0"/>
        </a:gradFill>
      </p:bgPr>
    </p:bg>
    <p:spTree>
      <p:nvGrpSpPr>
        <p:cNvPr id="226" name="Shape 226"/>
        <p:cNvGrpSpPr/>
        <p:nvPr/>
      </p:nvGrpSpPr>
      <p:grpSpPr>
        <a:xfrm>
          <a:off x="0" y="0"/>
          <a:ext cx="0" cy="0"/>
          <a:chOff x="0" y="0"/>
          <a:chExt cx="0" cy="0"/>
        </a:xfrm>
      </p:grpSpPr>
      <p:sp>
        <p:nvSpPr>
          <p:cNvPr id="227" name="Google Shape;227;p18"/>
          <p:cNvSpPr/>
          <p:nvPr/>
        </p:nvSpPr>
        <p:spPr>
          <a:xfrm>
            <a:off x="219600" y="201600"/>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 name="Google Shape;228;p18"/>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229" name="Google Shape;229;p18"/>
          <p:cNvSpPr/>
          <p:nvPr/>
        </p:nvSpPr>
        <p:spPr>
          <a:xfrm>
            <a:off x="1255935" y="1098740"/>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1" i="0" lang="ko-KR" sz="1900" u="none" cap="none" strike="noStrike">
                <a:solidFill>
                  <a:srgbClr val="3A3838"/>
                </a:solidFill>
                <a:latin typeface="Calibri"/>
                <a:ea typeface="Calibri"/>
                <a:cs typeface="Calibri"/>
                <a:sym typeface="Calibri"/>
              </a:rPr>
              <a:t>모델별 성능 평가 - GRU</a:t>
            </a:r>
            <a:endParaRPr b="1" i="0" sz="1900" u="none" cap="none" strike="noStrike">
              <a:solidFill>
                <a:srgbClr val="3A3838"/>
              </a:solidFill>
              <a:latin typeface="Calibri"/>
              <a:ea typeface="Calibri"/>
              <a:cs typeface="Calibri"/>
              <a:sym typeface="Calibri"/>
            </a:endParaRPr>
          </a:p>
        </p:txBody>
      </p:sp>
      <p:sp>
        <p:nvSpPr>
          <p:cNvPr id="230" name="Google Shape;230;p18"/>
          <p:cNvSpPr txBox="1"/>
          <p:nvPr/>
        </p:nvSpPr>
        <p:spPr>
          <a:xfrm>
            <a:off x="1404000" y="360000"/>
            <a:ext cx="4680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챗봇 </a:t>
            </a:r>
            <a:endParaRPr b="1" i="0" sz="800" u="none" cap="none" strike="noStrike">
              <a:solidFill>
                <a:srgbClr val="000000"/>
              </a:solidFill>
              <a:latin typeface="Arial Narrow"/>
              <a:ea typeface="Arial Narrow"/>
              <a:cs typeface="Arial Narrow"/>
              <a:sym typeface="Arial Narrow"/>
            </a:endParaRPr>
          </a:p>
        </p:txBody>
      </p:sp>
      <p:sp>
        <p:nvSpPr>
          <p:cNvPr id="231" name="Google Shape;231;p18"/>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03-2</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232" name="Google Shape;232;p18"/>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233" name="Google Shape;233;p18"/>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graphicFrame>
        <p:nvGraphicFramePr>
          <p:cNvPr id="234" name="Google Shape;234;p18"/>
          <p:cNvGraphicFramePr/>
          <p:nvPr/>
        </p:nvGraphicFramePr>
        <p:xfrm>
          <a:off x="2028988" y="4153600"/>
          <a:ext cx="3000000" cy="3000000"/>
        </p:xfrm>
        <a:graphic>
          <a:graphicData uri="http://schemas.openxmlformats.org/drawingml/2006/table">
            <a:tbl>
              <a:tblPr>
                <a:noFill/>
                <a:tableStyleId>{0FD65FA6-3295-4CA2-98FE-F044AC09A12E}</a:tableStyleId>
              </a:tblPr>
              <a:tblGrid>
                <a:gridCol w="1628775"/>
                <a:gridCol w="1619250"/>
                <a:gridCol w="1628775"/>
                <a:gridCol w="1628775"/>
                <a:gridCol w="1619250"/>
              </a:tblGrid>
              <a:tr h="3714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solidFill>
                            <a:schemeClr val="dk1"/>
                          </a:solidFill>
                        </a:rPr>
                        <a:t>모델1</a:t>
                      </a:r>
                      <a:endParaRPr sz="1800" u="none" cap="none" strike="noStrike">
                        <a:solidFill>
                          <a:schemeClr val="dk1"/>
                        </a:solidFill>
                      </a:endParaRPr>
                    </a:p>
                  </a:txBody>
                  <a:tcPr marT="91425" marB="91425" marR="91425" marL="91425">
                    <a:solidFill>
                      <a:srgbClr val="F6B26B"/>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solidFill>
                            <a:schemeClr val="dk1"/>
                          </a:solidFill>
                        </a:rPr>
                        <a:t>모델2</a:t>
                      </a:r>
                      <a:endParaRPr sz="1800" u="none" cap="none" strike="noStrike">
                        <a:solidFill>
                          <a:schemeClr val="dk1"/>
                        </a:solidFill>
                      </a:endParaRPr>
                    </a:p>
                  </a:txBody>
                  <a:tcPr marT="91425" marB="91425" marR="91425" marL="91425">
                    <a:solidFill>
                      <a:srgbClr val="F6B26B"/>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solidFill>
                            <a:schemeClr val="dk1"/>
                          </a:solidFill>
                        </a:rPr>
                        <a:t>모델3</a:t>
                      </a:r>
                      <a:endParaRPr sz="1800" u="none" cap="none" strike="noStrike">
                        <a:solidFill>
                          <a:schemeClr val="dk1"/>
                        </a:solidFill>
                      </a:endParaRPr>
                    </a:p>
                  </a:txBody>
                  <a:tcPr marT="91425" marB="91425" marR="91425" marL="91425">
                    <a:solidFill>
                      <a:srgbClr val="F6B26B"/>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solidFill>
                            <a:schemeClr val="dk1"/>
                          </a:solidFill>
                        </a:rPr>
                        <a:t>모델4</a:t>
                      </a:r>
                      <a:endParaRPr sz="1800" u="none" cap="none" strike="noStrike">
                        <a:solidFill>
                          <a:schemeClr val="dk1"/>
                        </a:solidFill>
                      </a:endParaRPr>
                    </a:p>
                  </a:txBody>
                  <a:tcPr marT="91425" marB="91425" marR="91425" marL="91425">
                    <a:solidFill>
                      <a:srgbClr val="F6B26B"/>
                    </a:solidFill>
                  </a:tcPr>
                </a:tc>
              </a:tr>
              <a:tr h="371475">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t>문장 수</a:t>
                      </a:r>
                      <a:endParaRPr sz="1800" u="none" cap="none" strike="noStrike"/>
                    </a:p>
                  </a:txBody>
                  <a:tcPr marT="91425" marB="91425" marR="91425" marL="91425">
                    <a:solidFill>
                      <a:srgbClr val="FFD966"/>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t>351,331</a:t>
                      </a:r>
                      <a:endParaRPr sz="1800" u="none" cap="none" strike="noStrike"/>
                    </a:p>
                  </a:txBody>
                  <a:tcPr marT="91425" marB="91425" marR="91425" marL="91425">
                    <a:solidFill>
                      <a:srgbClr val="FFD966"/>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t>316,464</a:t>
                      </a:r>
                      <a:endParaRPr sz="1800" u="none" cap="none" strike="noStrike"/>
                    </a:p>
                  </a:txBody>
                  <a:tcPr marT="91425" marB="91425" marR="91425" marL="91425">
                    <a:solidFill>
                      <a:srgbClr val="FFD966"/>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t>447,120</a:t>
                      </a:r>
                      <a:endParaRPr sz="1800" u="none" cap="none" strike="noStrike"/>
                    </a:p>
                  </a:txBody>
                  <a:tcPr marT="91425" marB="91425" marR="91425" marL="91425">
                    <a:solidFill>
                      <a:srgbClr val="FFD966"/>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t>219,573</a:t>
                      </a:r>
                      <a:endParaRPr sz="1800" u="none" cap="none" strike="noStrike"/>
                    </a:p>
                  </a:txBody>
                  <a:tcPr marT="91425" marB="91425" marR="91425" marL="91425">
                    <a:solidFill>
                      <a:srgbClr val="FFD966"/>
                    </a:solidFill>
                  </a:tcPr>
                </a:tc>
              </a:tr>
              <a:tr h="371475">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t>정확도</a:t>
                      </a:r>
                      <a:endParaRPr sz="1800" u="none" cap="none" strike="noStrike"/>
                    </a:p>
                  </a:txBody>
                  <a:tcPr marT="91425" marB="91425" marR="91425" marL="91425">
                    <a:solidFill>
                      <a:srgbClr val="FFE599"/>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t>0.987</a:t>
                      </a:r>
                      <a:endParaRPr sz="1800" u="none" cap="none" strike="noStrike"/>
                    </a:p>
                  </a:txBody>
                  <a:tcPr marT="91425" marB="91425" marR="91425" marL="91425">
                    <a:solidFill>
                      <a:srgbClr val="FFE599"/>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t>0.988</a:t>
                      </a:r>
                      <a:endParaRPr sz="1800" u="none" cap="none" strike="noStrike"/>
                    </a:p>
                  </a:txBody>
                  <a:tcPr marT="91425" marB="91425" marR="91425" marL="91425">
                    <a:solidFill>
                      <a:srgbClr val="FFE599"/>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t>0.999</a:t>
                      </a:r>
                      <a:endParaRPr sz="1800" u="none" cap="none" strike="noStrike"/>
                    </a:p>
                  </a:txBody>
                  <a:tcPr marT="91425" marB="91425" marR="91425" marL="91425">
                    <a:solidFill>
                      <a:srgbClr val="FFE599"/>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lang="ko-KR" sz="1800" u="none" cap="none" strike="noStrike"/>
                        <a:t>1.0</a:t>
                      </a:r>
                      <a:endParaRPr sz="1800" u="none" cap="none" strike="noStrike"/>
                    </a:p>
                  </a:txBody>
                  <a:tcPr marT="91425" marB="91425" marR="91425" marL="91425">
                    <a:solidFill>
                      <a:srgbClr val="FFE599"/>
                    </a:solidFill>
                  </a:tcPr>
                </a:tc>
              </a:tr>
            </a:tbl>
          </a:graphicData>
        </a:graphic>
      </p:graphicFrame>
      <p:sp>
        <p:nvSpPr>
          <p:cNvPr id="235" name="Google Shape;235;p18"/>
          <p:cNvSpPr txBox="1"/>
          <p:nvPr/>
        </p:nvSpPr>
        <p:spPr>
          <a:xfrm>
            <a:off x="962200" y="2096825"/>
            <a:ext cx="6924000" cy="14547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chemeClr val="dk1"/>
              </a:buClr>
              <a:buSzPts val="1500"/>
              <a:buFont typeface="Arial"/>
              <a:buChar char="●"/>
            </a:pPr>
            <a:r>
              <a:rPr b="0" i="0" lang="ko-KR" sz="1500" u="none" cap="none" strike="noStrike">
                <a:solidFill>
                  <a:schemeClr val="dk1"/>
                </a:solidFill>
                <a:latin typeface="Arial"/>
                <a:ea typeface="Arial"/>
                <a:cs typeface="Arial"/>
                <a:sym typeface="Arial"/>
              </a:rPr>
              <a:t>모델 1 – 문장 타입 판별 모델</a:t>
            </a:r>
            <a:endParaRPr b="0" i="0" sz="15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ko-KR" sz="1500" u="none" cap="none" strike="noStrike">
                <a:solidFill>
                  <a:schemeClr val="dk1"/>
                </a:solidFill>
                <a:latin typeface="Arial"/>
                <a:ea typeface="Arial"/>
                <a:cs typeface="Arial"/>
                <a:sym typeface="Arial"/>
              </a:rPr>
              <a:t>모델 2 – 구성원 판별 모델</a:t>
            </a:r>
            <a:endParaRPr b="0" i="0" sz="15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ko-KR" sz="1500" u="none" cap="none" strike="noStrike">
                <a:solidFill>
                  <a:schemeClr val="dk1"/>
                </a:solidFill>
                <a:latin typeface="Arial"/>
                <a:ea typeface="Arial"/>
                <a:cs typeface="Arial"/>
                <a:sym typeface="Arial"/>
              </a:rPr>
              <a:t>모델 3 – 태그를 받아 카테고리 처리된 레이블 출력 모델</a:t>
            </a:r>
            <a:endParaRPr b="0" i="0" sz="15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ko-KR" sz="1500" u="none" cap="none" strike="noStrike">
                <a:solidFill>
                  <a:schemeClr val="dk1"/>
                </a:solidFill>
                <a:latin typeface="Arial"/>
                <a:ea typeface="Arial"/>
                <a:cs typeface="Arial"/>
                <a:sym typeface="Arial"/>
              </a:rPr>
              <a:t>모델 4 – 문장 타입이 정보일 때, 정보 타입 판별 모델</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939597">
            <a:alpha val="9019"/>
          </a:srgbClr>
        </a:solidFill>
      </p:bgPr>
    </p:bg>
    <p:spTree>
      <p:nvGrpSpPr>
        <p:cNvPr id="239" name="Shape 239"/>
        <p:cNvGrpSpPr/>
        <p:nvPr/>
      </p:nvGrpSpPr>
      <p:grpSpPr>
        <a:xfrm>
          <a:off x="0" y="0"/>
          <a:ext cx="0" cy="0"/>
          <a:chOff x="0" y="0"/>
          <a:chExt cx="0" cy="0"/>
        </a:xfrm>
      </p:grpSpPr>
      <p:pic>
        <p:nvPicPr>
          <p:cNvPr id="240" name="Google Shape;240;p19"/>
          <p:cNvPicPr preferRelativeResize="0"/>
          <p:nvPr/>
        </p:nvPicPr>
        <p:blipFill rotWithShape="1">
          <a:blip r:embed="rId3">
            <a:alphaModFix/>
          </a:blip>
          <a:srcRect b="0" l="0" r="0" t="0"/>
          <a:stretch/>
        </p:blipFill>
        <p:spPr>
          <a:xfrm flipH="1">
            <a:off x="5231778" y="0"/>
            <a:ext cx="396169" cy="6858000"/>
          </a:xfrm>
          <a:prstGeom prst="rect">
            <a:avLst/>
          </a:prstGeom>
          <a:noFill/>
          <a:ln>
            <a:noFill/>
          </a:ln>
        </p:spPr>
      </p:pic>
      <p:sp>
        <p:nvSpPr>
          <p:cNvPr id="241" name="Google Shape;241;p19"/>
          <p:cNvSpPr txBox="1"/>
          <p:nvPr/>
        </p:nvSpPr>
        <p:spPr>
          <a:xfrm>
            <a:off x="6300000" y="3078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Arial Narrow"/>
                <a:ea typeface="Arial Narrow"/>
                <a:cs typeface="Arial Narrow"/>
                <a:sym typeface="Arial Narrow"/>
              </a:rPr>
              <a:t>03. 프로젝트 수행 절차 및 결과</a:t>
            </a:r>
            <a:endParaRPr b="0" i="0" sz="1400" u="none" cap="none" strike="noStrike">
              <a:solidFill>
                <a:schemeClr val="dk1"/>
              </a:solidFill>
              <a:latin typeface="Arial Narrow"/>
              <a:ea typeface="Arial Narrow"/>
              <a:cs typeface="Arial Narrow"/>
              <a:sym typeface="Arial Narrow"/>
            </a:endParaRPr>
          </a:p>
        </p:txBody>
      </p:sp>
      <p:sp>
        <p:nvSpPr>
          <p:cNvPr id="242" name="Google Shape;242;p19"/>
          <p:cNvSpPr/>
          <p:nvPr/>
        </p:nvSpPr>
        <p:spPr>
          <a:xfrm>
            <a:off x="1" y="0"/>
            <a:ext cx="5231700" cy="6858000"/>
          </a:xfrm>
          <a:prstGeom prst="rect">
            <a:avLst/>
          </a:prstGeom>
          <a:solidFill>
            <a:srgbClr val="F5DF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ko-KR" sz="4000" u="none" cap="none" strike="noStrike">
                <a:solidFill>
                  <a:srgbClr val="3F3F3F"/>
                </a:solidFill>
                <a:latin typeface="Arial Narrow"/>
                <a:ea typeface="Arial Narrow"/>
                <a:cs typeface="Arial Narrow"/>
                <a:sym typeface="Arial Narrow"/>
              </a:rPr>
              <a:t>목차</a:t>
            </a:r>
            <a:endParaRPr b="0" i="0" sz="1400" u="none" cap="none" strike="noStrike">
              <a:solidFill>
                <a:srgbClr val="000000"/>
              </a:solidFill>
              <a:latin typeface="Arial Narrow"/>
              <a:ea typeface="Arial Narrow"/>
              <a:cs typeface="Arial Narrow"/>
              <a:sym typeface="Arial Narrow"/>
            </a:endParaRPr>
          </a:p>
        </p:txBody>
      </p:sp>
      <p:sp>
        <p:nvSpPr>
          <p:cNvPr id="243" name="Google Shape;243;p19"/>
          <p:cNvSpPr txBox="1"/>
          <p:nvPr/>
        </p:nvSpPr>
        <p:spPr>
          <a:xfrm>
            <a:off x="6894000" y="3672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Narrow"/>
                <a:ea typeface="Arial Narrow"/>
                <a:cs typeface="Arial Narrow"/>
                <a:sym typeface="Arial Narrow"/>
              </a:rPr>
              <a:t>03-1. 웹</a:t>
            </a:r>
            <a:r>
              <a:rPr b="1" i="0" lang="ko-KR" sz="2800" u="none" cap="none" strike="noStrike">
                <a:solidFill>
                  <a:srgbClr val="3F3F3F"/>
                </a:solidFill>
                <a:latin typeface="Arial Narrow"/>
                <a:ea typeface="Arial Narrow"/>
                <a:cs typeface="Arial Narrow"/>
                <a:sym typeface="Arial Narrow"/>
              </a:rPr>
              <a:t> </a:t>
            </a:r>
            <a:endParaRPr b="0" i="0" sz="1400" u="none" cap="none" strike="noStrike">
              <a:solidFill>
                <a:srgbClr val="3F3F3F"/>
              </a:solidFill>
              <a:latin typeface="Arial Narrow"/>
              <a:ea typeface="Arial Narrow"/>
              <a:cs typeface="Arial Narrow"/>
              <a:sym typeface="Arial Narrow"/>
            </a:endParaRPr>
          </a:p>
        </p:txBody>
      </p:sp>
      <p:sp>
        <p:nvSpPr>
          <p:cNvPr id="244" name="Google Shape;244;p19"/>
          <p:cNvSpPr txBox="1"/>
          <p:nvPr/>
        </p:nvSpPr>
        <p:spPr>
          <a:xfrm>
            <a:off x="6894000" y="4248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Narrow"/>
                <a:ea typeface="Arial Narrow"/>
                <a:cs typeface="Arial Narrow"/>
                <a:sym typeface="Arial Narrow"/>
              </a:rPr>
              <a:t>03-2. 챗봇</a:t>
            </a:r>
            <a:r>
              <a:rPr b="1" i="0" lang="ko-KR" sz="2800" u="none" cap="none" strike="noStrike">
                <a:solidFill>
                  <a:srgbClr val="D5D5D5"/>
                </a:solidFill>
                <a:latin typeface="Arial Narrow"/>
                <a:ea typeface="Arial Narrow"/>
                <a:cs typeface="Arial Narrow"/>
                <a:sym typeface="Arial Narrow"/>
              </a:rPr>
              <a:t> </a:t>
            </a:r>
            <a:endParaRPr b="0" i="0" sz="1400" u="none" cap="none" strike="noStrike">
              <a:solidFill>
                <a:srgbClr val="D5D5D5"/>
              </a:solidFill>
              <a:latin typeface="Arial Narrow"/>
              <a:ea typeface="Arial Narrow"/>
              <a:cs typeface="Arial Narrow"/>
              <a:sym typeface="Arial Narrow"/>
            </a:endParaRPr>
          </a:p>
        </p:txBody>
      </p:sp>
      <p:sp>
        <p:nvSpPr>
          <p:cNvPr id="245" name="Google Shape;245;p19"/>
          <p:cNvSpPr txBox="1"/>
          <p:nvPr/>
        </p:nvSpPr>
        <p:spPr>
          <a:xfrm>
            <a:off x="6894000" y="4824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Arial Narrow"/>
                <a:ea typeface="Arial Narrow"/>
                <a:cs typeface="Arial Narrow"/>
                <a:sym typeface="Arial Narrow"/>
              </a:rPr>
              <a:t>03-3. 추천 시스템</a:t>
            </a:r>
            <a:endParaRPr b="0" i="0" sz="14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939597">
            <a:alpha val="9019"/>
          </a:srgbClr>
        </a:solidFill>
      </p:bgPr>
    </p:bg>
    <p:spTree>
      <p:nvGrpSpPr>
        <p:cNvPr id="45" name="Shape 45"/>
        <p:cNvGrpSpPr/>
        <p:nvPr/>
      </p:nvGrpSpPr>
      <p:grpSpPr>
        <a:xfrm>
          <a:off x="0" y="0"/>
          <a:ext cx="0" cy="0"/>
          <a:chOff x="0" y="0"/>
          <a:chExt cx="0" cy="0"/>
        </a:xfrm>
      </p:grpSpPr>
      <p:pic>
        <p:nvPicPr>
          <p:cNvPr id="46" name="Google Shape;46;p2"/>
          <p:cNvPicPr preferRelativeResize="0"/>
          <p:nvPr/>
        </p:nvPicPr>
        <p:blipFill rotWithShape="1">
          <a:blip r:embed="rId3">
            <a:alphaModFix/>
          </a:blip>
          <a:srcRect b="0" l="0" r="0" t="0"/>
          <a:stretch/>
        </p:blipFill>
        <p:spPr>
          <a:xfrm flipH="1">
            <a:off x="5231778" y="0"/>
            <a:ext cx="396169" cy="6858000"/>
          </a:xfrm>
          <a:prstGeom prst="rect">
            <a:avLst/>
          </a:prstGeom>
          <a:noFill/>
          <a:ln>
            <a:noFill/>
          </a:ln>
        </p:spPr>
      </p:pic>
      <p:sp>
        <p:nvSpPr>
          <p:cNvPr id="47" name="Google Shape;47;p2"/>
          <p:cNvSpPr txBox="1"/>
          <p:nvPr/>
        </p:nvSpPr>
        <p:spPr>
          <a:xfrm>
            <a:off x="6300000" y="1494000"/>
            <a:ext cx="367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Arial Narrow"/>
                <a:ea typeface="Arial Narrow"/>
                <a:cs typeface="Arial Narrow"/>
                <a:sym typeface="Arial Narrow"/>
              </a:rPr>
              <a:t>01. 프로젝트 개요</a:t>
            </a:r>
            <a:endParaRPr b="1" i="0" sz="2800" u="none" cap="none" strike="noStrike">
              <a:solidFill>
                <a:schemeClr val="dk1"/>
              </a:solidFill>
              <a:latin typeface="Arial Narrow"/>
              <a:ea typeface="Arial Narrow"/>
              <a:cs typeface="Arial Narrow"/>
              <a:sym typeface="Arial Narrow"/>
            </a:endParaRPr>
          </a:p>
        </p:txBody>
      </p:sp>
      <p:sp>
        <p:nvSpPr>
          <p:cNvPr id="48" name="Google Shape;48;p2"/>
          <p:cNvSpPr txBox="1"/>
          <p:nvPr/>
        </p:nvSpPr>
        <p:spPr>
          <a:xfrm>
            <a:off x="6300000" y="2287034"/>
            <a:ext cx="4969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Arial Narrow"/>
                <a:ea typeface="Arial Narrow"/>
                <a:cs typeface="Arial Narrow"/>
                <a:sym typeface="Arial Narrow"/>
              </a:rPr>
              <a:t>02. 프로젝트 팀 구성 및 역할</a:t>
            </a:r>
            <a:endParaRPr b="1" i="0" sz="1400" u="none" cap="none" strike="noStrike">
              <a:solidFill>
                <a:schemeClr val="dk1"/>
              </a:solidFill>
              <a:latin typeface="Arial Narrow"/>
              <a:ea typeface="Arial Narrow"/>
              <a:cs typeface="Arial Narrow"/>
              <a:sym typeface="Arial Narrow"/>
            </a:endParaRPr>
          </a:p>
        </p:txBody>
      </p:sp>
      <p:sp>
        <p:nvSpPr>
          <p:cNvPr id="49" name="Google Shape;49;p2"/>
          <p:cNvSpPr txBox="1"/>
          <p:nvPr/>
        </p:nvSpPr>
        <p:spPr>
          <a:xfrm>
            <a:off x="6300000" y="3078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Arial Narrow"/>
                <a:ea typeface="Arial Narrow"/>
                <a:cs typeface="Arial Narrow"/>
                <a:sym typeface="Arial Narrow"/>
              </a:rPr>
              <a:t>03. 프로젝트 수행 절차 및 결과</a:t>
            </a:r>
            <a:endParaRPr b="0" i="0" sz="1400" u="none" cap="none" strike="noStrike">
              <a:solidFill>
                <a:schemeClr val="dk1"/>
              </a:solidFill>
              <a:latin typeface="Arial Narrow"/>
              <a:ea typeface="Arial Narrow"/>
              <a:cs typeface="Arial Narrow"/>
              <a:sym typeface="Arial Narrow"/>
            </a:endParaRPr>
          </a:p>
        </p:txBody>
      </p:sp>
      <p:sp>
        <p:nvSpPr>
          <p:cNvPr id="50" name="Google Shape;50;p2"/>
          <p:cNvSpPr txBox="1"/>
          <p:nvPr/>
        </p:nvSpPr>
        <p:spPr>
          <a:xfrm>
            <a:off x="6300000" y="3870000"/>
            <a:ext cx="44799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Arial Narrow"/>
                <a:ea typeface="Arial Narrow"/>
                <a:cs typeface="Arial Narrow"/>
                <a:sym typeface="Arial Narrow"/>
              </a:rPr>
              <a:t>04. 자체 평가 의견</a:t>
            </a:r>
            <a:endParaRPr b="0" i="0" sz="1400" u="none" cap="none" strike="noStrike">
              <a:solidFill>
                <a:schemeClr val="dk1"/>
              </a:solidFill>
              <a:latin typeface="Arial Narrow"/>
              <a:ea typeface="Arial Narrow"/>
              <a:cs typeface="Arial Narrow"/>
              <a:sym typeface="Arial Narrow"/>
            </a:endParaRPr>
          </a:p>
        </p:txBody>
      </p:sp>
      <p:sp>
        <p:nvSpPr>
          <p:cNvPr id="51" name="Google Shape;51;p2"/>
          <p:cNvSpPr/>
          <p:nvPr/>
        </p:nvSpPr>
        <p:spPr>
          <a:xfrm>
            <a:off x="1" y="0"/>
            <a:ext cx="5231780" cy="6858000"/>
          </a:xfrm>
          <a:prstGeom prst="rect">
            <a:avLst/>
          </a:prstGeom>
          <a:solidFill>
            <a:srgbClr val="F5DF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ko-KR" sz="4000" u="none" cap="none" strike="noStrike">
                <a:solidFill>
                  <a:srgbClr val="3F3F3F"/>
                </a:solidFill>
                <a:latin typeface="Arial Narrow"/>
                <a:ea typeface="Arial Narrow"/>
                <a:cs typeface="Arial Narrow"/>
                <a:sym typeface="Arial Narrow"/>
              </a:rPr>
              <a:t>목차</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249" name="Shape 249"/>
        <p:cNvGrpSpPr/>
        <p:nvPr/>
      </p:nvGrpSpPr>
      <p:grpSpPr>
        <a:xfrm>
          <a:off x="0" y="0"/>
          <a:ext cx="0" cy="0"/>
          <a:chOff x="0" y="0"/>
          <a:chExt cx="0" cy="0"/>
        </a:xfrm>
      </p:grpSpPr>
      <p:sp>
        <p:nvSpPr>
          <p:cNvPr id="250" name="Google Shape;250;p20"/>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 name="Google Shape;251;p20"/>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추천 시스템</a:t>
            </a:r>
            <a:endParaRPr b="1" i="0" sz="800" u="none" cap="none" strike="noStrike">
              <a:solidFill>
                <a:srgbClr val="000000"/>
              </a:solidFill>
              <a:latin typeface="Arial Narrow"/>
              <a:ea typeface="Arial Narrow"/>
              <a:cs typeface="Arial Narrow"/>
              <a:sym typeface="Arial Narrow"/>
            </a:endParaRPr>
          </a:p>
        </p:txBody>
      </p:sp>
      <p:sp>
        <p:nvSpPr>
          <p:cNvPr id="252" name="Google Shape;252;p20"/>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253" name="Google Shape;253;p20"/>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254" name="Google Shape;254;p20"/>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255" name="Google Shape;255;p20"/>
          <p:cNvSpPr txBox="1"/>
          <p:nvPr/>
        </p:nvSpPr>
        <p:spPr>
          <a:xfrm>
            <a:off x="1330575" y="1098000"/>
            <a:ext cx="4185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1. 데이터 수집</a:t>
            </a:r>
            <a:endParaRPr b="1" i="0" sz="200" u="none" cap="none" strike="noStrike">
              <a:solidFill>
                <a:srgbClr val="000000"/>
              </a:solidFill>
              <a:latin typeface="Arial Narrow"/>
              <a:ea typeface="Arial Narrow"/>
              <a:cs typeface="Arial Narrow"/>
              <a:sym typeface="Arial Narrow"/>
            </a:endParaRPr>
          </a:p>
        </p:txBody>
      </p:sp>
      <p:pic>
        <p:nvPicPr>
          <p:cNvPr id="256" name="Google Shape;256;p20"/>
          <p:cNvPicPr preferRelativeResize="0"/>
          <p:nvPr/>
        </p:nvPicPr>
        <p:blipFill rotWithShape="1">
          <a:blip r:embed="rId4">
            <a:alphaModFix/>
          </a:blip>
          <a:srcRect b="0" l="0" r="0" t="0"/>
          <a:stretch/>
        </p:blipFill>
        <p:spPr>
          <a:xfrm>
            <a:off x="684000" y="1584000"/>
            <a:ext cx="10800000" cy="48600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49803"/>
              </a:srgbClr>
            </a:outerShdw>
          </a:effectLst>
        </p:spPr>
      </p:pic>
      <p:sp>
        <p:nvSpPr>
          <p:cNvPr id="257" name="Google Shape;257;p20"/>
          <p:cNvSpPr txBox="1"/>
          <p:nvPr/>
        </p:nvSpPr>
        <p:spPr>
          <a:xfrm>
            <a:off x="7544150" y="1224000"/>
            <a:ext cx="3960000" cy="36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400"/>
              <a:buFont typeface="Arial"/>
              <a:buNone/>
            </a:pPr>
            <a:r>
              <a:rPr b="1" i="0" lang="ko-KR" sz="1400" u="none" cap="none" strike="noStrike">
                <a:solidFill>
                  <a:srgbClr val="3F3F3F"/>
                </a:solidFill>
                <a:latin typeface="Arial Narrow"/>
                <a:ea typeface="Arial Narrow"/>
                <a:cs typeface="Arial Narrow"/>
                <a:sym typeface="Arial Narrow"/>
              </a:rPr>
              <a:t>Selenium을 활용한 웹 페이지 크롤링 과정</a:t>
            </a:r>
            <a:endParaRPr b="1" i="0" sz="1400" u="none" cap="none" strike="noStrike">
              <a:solidFill>
                <a:srgbClr val="3F3F3F"/>
              </a:solidFill>
              <a:latin typeface="Arial Narrow"/>
              <a:ea typeface="Arial Narrow"/>
              <a:cs typeface="Arial Narrow"/>
              <a:sym typeface="Arial Narr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261" name="Shape 261"/>
        <p:cNvGrpSpPr/>
        <p:nvPr/>
      </p:nvGrpSpPr>
      <p:grpSpPr>
        <a:xfrm>
          <a:off x="0" y="0"/>
          <a:ext cx="0" cy="0"/>
          <a:chOff x="0" y="0"/>
          <a:chExt cx="0" cy="0"/>
        </a:xfrm>
      </p:grpSpPr>
      <p:sp>
        <p:nvSpPr>
          <p:cNvPr id="262" name="Google Shape;262;p21"/>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br>
              <a:rPr b="0" i="0" lang="ko-KR" sz="1800" u="none" cap="none" strike="noStrike">
                <a:solidFill>
                  <a:schemeClr val="lt1"/>
                </a:solidFill>
                <a:latin typeface="Calibri"/>
                <a:ea typeface="Calibri"/>
                <a:cs typeface="Calibri"/>
                <a:sym typeface="Calibri"/>
              </a:rPr>
            </a:br>
            <a:endParaRPr b="0" i="0" sz="1800" u="none" cap="none" strike="noStrike">
              <a:solidFill>
                <a:schemeClr val="lt1"/>
              </a:solidFill>
              <a:latin typeface="Calibri"/>
              <a:ea typeface="Calibri"/>
              <a:cs typeface="Calibri"/>
              <a:sym typeface="Calibri"/>
            </a:endParaRPr>
          </a:p>
        </p:txBody>
      </p:sp>
      <p:sp>
        <p:nvSpPr>
          <p:cNvPr id="263" name="Google Shape;263;p21"/>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추천 시스템</a:t>
            </a:r>
            <a:endParaRPr b="1" i="0" sz="800" u="none" cap="none" strike="noStrike">
              <a:solidFill>
                <a:srgbClr val="000000"/>
              </a:solidFill>
              <a:latin typeface="Arial Narrow"/>
              <a:ea typeface="Arial Narrow"/>
              <a:cs typeface="Arial Narrow"/>
              <a:sym typeface="Arial Narrow"/>
            </a:endParaRPr>
          </a:p>
        </p:txBody>
      </p:sp>
      <p:sp>
        <p:nvSpPr>
          <p:cNvPr id="264" name="Google Shape;264;p21"/>
          <p:cNvSpPr txBox="1"/>
          <p:nvPr/>
        </p:nvSpPr>
        <p:spPr>
          <a:xfrm>
            <a:off x="288000" y="216000"/>
            <a:ext cx="1548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265" name="Google Shape;265;p21"/>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266" name="Google Shape;266;p21"/>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267" name="Google Shape;267;p21"/>
          <p:cNvSpPr txBox="1"/>
          <p:nvPr/>
        </p:nvSpPr>
        <p:spPr>
          <a:xfrm>
            <a:off x="1330575" y="1098000"/>
            <a:ext cx="4185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2. 데이터 선정</a:t>
            </a:r>
            <a:endParaRPr b="1" i="0" sz="1800" u="none" cap="none" strike="noStrike">
              <a:solidFill>
                <a:srgbClr val="3F3F3F"/>
              </a:solidFill>
              <a:latin typeface="Arial Narrow"/>
              <a:ea typeface="Arial Narrow"/>
              <a:cs typeface="Arial Narrow"/>
              <a:sym typeface="Arial Narrow"/>
            </a:endParaRPr>
          </a:p>
        </p:txBody>
      </p:sp>
      <p:sp>
        <p:nvSpPr>
          <p:cNvPr id="268" name="Google Shape;268;p21"/>
          <p:cNvSpPr txBox="1"/>
          <p:nvPr/>
        </p:nvSpPr>
        <p:spPr>
          <a:xfrm>
            <a:off x="796150" y="5402325"/>
            <a:ext cx="10692000" cy="93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ko-KR" sz="1600" u="none" cap="none" strike="noStrike">
                <a:solidFill>
                  <a:srgbClr val="595959"/>
                </a:solidFill>
                <a:latin typeface="Arial Narrow"/>
                <a:ea typeface="Arial Narrow"/>
                <a:cs typeface="Arial Narrow"/>
                <a:sym typeface="Arial Narrow"/>
              </a:rPr>
              <a:t>선정 이유</a:t>
            </a:r>
            <a:r>
              <a:rPr b="0" i="0" lang="ko-KR" sz="1600" u="none" cap="none" strike="noStrike">
                <a:solidFill>
                  <a:srgbClr val="3F3F3F"/>
                </a:solidFill>
                <a:latin typeface="Arial Narrow"/>
                <a:ea typeface="Arial Narrow"/>
                <a:cs typeface="Arial Narrow"/>
                <a:sym typeface="Arial Narrow"/>
              </a:rPr>
              <a:t>: </a:t>
            </a:r>
            <a:r>
              <a:rPr b="0" i="0" lang="ko-KR" sz="1600" u="none" cap="none" strike="noStrike">
                <a:solidFill>
                  <a:srgbClr val="595959"/>
                </a:solidFill>
                <a:highlight>
                  <a:srgbClr val="FFFFFF"/>
                </a:highlight>
                <a:latin typeface="Arial Narrow"/>
                <a:ea typeface="Arial Narrow"/>
                <a:cs typeface="Arial Narrow"/>
                <a:sym typeface="Arial Narrow"/>
              </a:rPr>
              <a:t>저희가 추천하고자 하는 것은 사용자가 원하는 </a:t>
            </a:r>
            <a:r>
              <a:rPr b="1" i="0" lang="ko-KR" sz="1600" u="sng" cap="none" strike="noStrike">
                <a:solidFill>
                  <a:srgbClr val="000000"/>
                </a:solidFill>
                <a:highlight>
                  <a:srgbClr val="FFFFFF"/>
                </a:highlight>
                <a:latin typeface="Arial Narrow"/>
                <a:ea typeface="Arial Narrow"/>
                <a:cs typeface="Arial Narrow"/>
                <a:sym typeface="Arial Narrow"/>
              </a:rPr>
              <a:t>테마</a:t>
            </a:r>
            <a:r>
              <a:rPr b="0" i="0" lang="ko-KR" sz="1600" u="none" cap="none" strike="noStrike">
                <a:solidFill>
                  <a:srgbClr val="595959"/>
                </a:solidFill>
                <a:highlight>
                  <a:srgbClr val="FFFFFF"/>
                </a:highlight>
                <a:latin typeface="Arial Narrow"/>
                <a:ea typeface="Arial Narrow"/>
                <a:cs typeface="Arial Narrow"/>
                <a:sym typeface="Arial Narrow"/>
              </a:rPr>
              <a:t>의 관광지입니다. 이를 위해서는 </a:t>
            </a:r>
            <a:r>
              <a:rPr b="1" i="0" lang="ko-KR" sz="1600" u="sng" cap="none" strike="noStrike">
                <a:solidFill>
                  <a:schemeClr val="accent6"/>
                </a:solidFill>
                <a:highlight>
                  <a:srgbClr val="FFFFFF"/>
                </a:highlight>
                <a:latin typeface="Arial Narrow"/>
                <a:ea typeface="Arial Narrow"/>
                <a:cs typeface="Arial Narrow"/>
                <a:sym typeface="Arial Narrow"/>
              </a:rPr>
              <a:t>관광지의 기본 정보</a:t>
            </a:r>
            <a:r>
              <a:rPr b="0" i="0" lang="ko-KR" sz="1600" u="none" cap="none" strike="noStrike">
                <a:solidFill>
                  <a:srgbClr val="595959"/>
                </a:solidFill>
                <a:highlight>
                  <a:srgbClr val="FFFFFF"/>
                </a:highlight>
                <a:latin typeface="Arial Narrow"/>
                <a:ea typeface="Arial Narrow"/>
                <a:cs typeface="Arial Narrow"/>
                <a:sym typeface="Arial Narrow"/>
              </a:rPr>
              <a:t>와</a:t>
            </a:r>
            <a:endParaRPr b="0" i="0" sz="1600" u="none" cap="none" strike="noStrike">
              <a:solidFill>
                <a:srgbClr val="595959"/>
              </a:solidFill>
              <a:highlight>
                <a:srgbClr val="FFFFFF"/>
              </a:highlight>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rPr b="0" i="0" lang="ko-KR" sz="1600" u="none" cap="none" strike="noStrike">
                <a:solidFill>
                  <a:srgbClr val="595959"/>
                </a:solidFill>
                <a:highlight>
                  <a:srgbClr val="FFFFFF"/>
                </a:highlight>
                <a:latin typeface="Arial Narrow"/>
                <a:ea typeface="Arial Narrow"/>
                <a:cs typeface="Arial Narrow"/>
                <a:sym typeface="Arial Narrow"/>
              </a:rPr>
              <a:t>                     테마에 대한 </a:t>
            </a:r>
            <a:r>
              <a:rPr b="1" i="0" lang="ko-KR" sz="1600" u="sng" cap="none" strike="noStrike">
                <a:solidFill>
                  <a:schemeClr val="accent1"/>
                </a:solidFill>
                <a:highlight>
                  <a:srgbClr val="FFFFFF"/>
                </a:highlight>
                <a:latin typeface="Arial Narrow"/>
                <a:ea typeface="Arial Narrow"/>
                <a:cs typeface="Arial Narrow"/>
                <a:sym typeface="Arial Narrow"/>
              </a:rPr>
              <a:t>태그</a:t>
            </a:r>
            <a:r>
              <a:rPr b="0" i="0" lang="ko-KR" sz="1600" u="none" cap="none" strike="noStrike">
                <a:solidFill>
                  <a:srgbClr val="595959"/>
                </a:solidFill>
                <a:highlight>
                  <a:srgbClr val="FFFFFF"/>
                </a:highlight>
                <a:latin typeface="Arial Narrow"/>
                <a:ea typeface="Arial Narrow"/>
                <a:cs typeface="Arial Narrow"/>
                <a:sym typeface="Arial Narrow"/>
              </a:rPr>
              <a:t>가 필요합니다. 비짓제주에서 크롤링 한 데이터는 저희가 원하는 모든 정보를 담고 있기에</a:t>
            </a:r>
            <a:endParaRPr b="0" i="0" sz="1600" u="none" cap="none" strike="noStrike">
              <a:solidFill>
                <a:srgbClr val="595959"/>
              </a:solidFill>
              <a:highlight>
                <a:srgbClr val="FFFFFF"/>
              </a:highlight>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rPr b="0" i="0" lang="ko-KR" sz="1600" u="none" cap="none" strike="noStrike">
                <a:solidFill>
                  <a:srgbClr val="595959"/>
                </a:solidFill>
                <a:highlight>
                  <a:srgbClr val="FFFFFF"/>
                </a:highlight>
                <a:latin typeface="Arial Narrow"/>
                <a:ea typeface="Arial Narrow"/>
                <a:cs typeface="Arial Narrow"/>
                <a:sym typeface="Arial Narrow"/>
              </a:rPr>
              <a:t>                     추천 시스템에 학습 데이터로 가장 적합하다고 판단되어 선정하게 되었습니다.</a:t>
            </a:r>
            <a:endParaRPr b="0" i="0" sz="1600" u="none" cap="none" strike="noStrike">
              <a:solidFill>
                <a:srgbClr val="595959"/>
              </a:solidFill>
              <a:latin typeface="Arial Narrow"/>
              <a:ea typeface="Arial Narrow"/>
              <a:cs typeface="Arial Narrow"/>
              <a:sym typeface="Arial Narrow"/>
            </a:endParaRPr>
          </a:p>
        </p:txBody>
      </p:sp>
      <p:pic>
        <p:nvPicPr>
          <p:cNvPr id="269" name="Google Shape;269;p21"/>
          <p:cNvPicPr preferRelativeResize="0"/>
          <p:nvPr/>
        </p:nvPicPr>
        <p:blipFill rotWithShape="1">
          <a:blip r:embed="rId4">
            <a:alphaModFix/>
          </a:blip>
          <a:srcRect b="0" l="0" r="0" t="0"/>
          <a:stretch/>
        </p:blipFill>
        <p:spPr>
          <a:xfrm>
            <a:off x="1007950" y="1690913"/>
            <a:ext cx="10080000" cy="3600000"/>
          </a:xfrm>
          <a:prstGeom prst="rect">
            <a:avLst/>
          </a:prstGeom>
          <a:noFill/>
          <a:ln>
            <a:noFill/>
          </a:ln>
          <a:effectLst>
            <a:outerShdw blurRad="57150" rotWithShape="0" algn="bl" dir="5400000" dist="19050">
              <a:srgbClr val="000000">
                <a:alpha val="49803"/>
              </a:srgbClr>
            </a:outerShdw>
          </a:effectLst>
        </p:spPr>
      </p:pic>
      <p:sp>
        <p:nvSpPr>
          <p:cNvPr id="270" name="Google Shape;270;p21"/>
          <p:cNvSpPr/>
          <p:nvPr/>
        </p:nvSpPr>
        <p:spPr>
          <a:xfrm>
            <a:off x="952650" y="1699150"/>
            <a:ext cx="7399500" cy="36000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1"/>
          <p:cNvSpPr/>
          <p:nvPr/>
        </p:nvSpPr>
        <p:spPr>
          <a:xfrm>
            <a:off x="8370000" y="1699150"/>
            <a:ext cx="2718000" cy="3600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1"/>
          <p:cNvSpPr txBox="1"/>
          <p:nvPr/>
        </p:nvSpPr>
        <p:spPr>
          <a:xfrm>
            <a:off x="6902050" y="1406050"/>
            <a:ext cx="41859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400"/>
              <a:buFont typeface="Arial"/>
              <a:buNone/>
            </a:pPr>
            <a:r>
              <a:rPr b="1" i="0" lang="ko-KR" sz="1200" u="none" cap="none" strike="noStrike">
                <a:solidFill>
                  <a:schemeClr val="dk1"/>
                </a:solidFill>
                <a:latin typeface="Poppins"/>
                <a:ea typeface="Poppins"/>
                <a:cs typeface="Poppins"/>
                <a:sym typeface="Poppins"/>
              </a:rPr>
              <a:t>tourist_information.csv</a:t>
            </a:r>
            <a:endParaRPr b="1" i="0" sz="100" u="none" cap="none" strike="noStrike">
              <a:solidFill>
                <a:srgbClr val="000000"/>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1000"/>
                                        <p:tgtEl>
                                          <p:spTgt spid="2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276" name="Shape 276"/>
        <p:cNvGrpSpPr/>
        <p:nvPr/>
      </p:nvGrpSpPr>
      <p:grpSpPr>
        <a:xfrm>
          <a:off x="0" y="0"/>
          <a:ext cx="0" cy="0"/>
          <a:chOff x="0" y="0"/>
          <a:chExt cx="0" cy="0"/>
        </a:xfrm>
      </p:grpSpPr>
      <p:sp>
        <p:nvSpPr>
          <p:cNvPr id="277" name="Google Shape;277;p22"/>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br>
              <a:rPr b="0" i="0" lang="ko-KR" sz="1800" u="none" cap="none" strike="noStrike">
                <a:solidFill>
                  <a:schemeClr val="lt1"/>
                </a:solidFill>
                <a:latin typeface="Calibri"/>
                <a:ea typeface="Calibri"/>
                <a:cs typeface="Calibri"/>
                <a:sym typeface="Calibri"/>
              </a:rPr>
            </a:br>
            <a:endParaRPr b="0" i="0" sz="1800" u="none" cap="none" strike="noStrike">
              <a:solidFill>
                <a:schemeClr val="lt1"/>
              </a:solidFill>
              <a:latin typeface="Calibri"/>
              <a:ea typeface="Calibri"/>
              <a:cs typeface="Calibri"/>
              <a:sym typeface="Calibri"/>
            </a:endParaRPr>
          </a:p>
        </p:txBody>
      </p:sp>
      <p:sp>
        <p:nvSpPr>
          <p:cNvPr id="278" name="Google Shape;278;p22"/>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추천 시스템</a:t>
            </a:r>
            <a:endParaRPr b="1" i="0" sz="800" u="none" cap="none" strike="noStrike">
              <a:solidFill>
                <a:srgbClr val="000000"/>
              </a:solidFill>
              <a:latin typeface="Arial Narrow"/>
              <a:ea typeface="Arial Narrow"/>
              <a:cs typeface="Arial Narrow"/>
              <a:sym typeface="Arial Narrow"/>
            </a:endParaRPr>
          </a:p>
        </p:txBody>
      </p:sp>
      <p:sp>
        <p:nvSpPr>
          <p:cNvPr id="279" name="Google Shape;279;p22"/>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280" name="Google Shape;280;p22"/>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281" name="Google Shape;281;p22"/>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282" name="Google Shape;282;p22"/>
          <p:cNvSpPr txBox="1"/>
          <p:nvPr/>
        </p:nvSpPr>
        <p:spPr>
          <a:xfrm>
            <a:off x="1330575" y="1098000"/>
            <a:ext cx="6552000" cy="36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3-1. 데이터 정제 - 태그 유의어 묶기 및 특수문자 제거</a:t>
            </a:r>
            <a:endParaRPr b="1" i="0" sz="200" u="none" cap="none" strike="noStrike">
              <a:solidFill>
                <a:srgbClr val="000000"/>
              </a:solidFill>
              <a:latin typeface="Arial Narrow"/>
              <a:ea typeface="Arial Narrow"/>
              <a:cs typeface="Arial Narrow"/>
              <a:sym typeface="Arial Narrow"/>
            </a:endParaRPr>
          </a:p>
        </p:txBody>
      </p:sp>
      <p:pic>
        <p:nvPicPr>
          <p:cNvPr id="283" name="Google Shape;283;p22"/>
          <p:cNvPicPr preferRelativeResize="0"/>
          <p:nvPr/>
        </p:nvPicPr>
        <p:blipFill rotWithShape="1">
          <a:blip r:embed="rId4">
            <a:alphaModFix/>
          </a:blip>
          <a:srcRect b="0" l="0" r="0" t="0"/>
          <a:stretch/>
        </p:blipFill>
        <p:spPr>
          <a:xfrm>
            <a:off x="1619999" y="2844000"/>
            <a:ext cx="8639998" cy="1368000"/>
          </a:xfrm>
          <a:prstGeom prst="rect">
            <a:avLst/>
          </a:prstGeom>
          <a:noFill/>
          <a:ln>
            <a:noFill/>
          </a:ln>
        </p:spPr>
      </p:pic>
      <p:sp>
        <p:nvSpPr>
          <p:cNvPr id="284" name="Google Shape;284;p22"/>
          <p:cNvSpPr/>
          <p:nvPr/>
        </p:nvSpPr>
        <p:spPr>
          <a:xfrm>
            <a:off x="5436000" y="4330800"/>
            <a:ext cx="360000" cy="576000"/>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5" name="Google Shape;285;p22"/>
          <p:cNvPicPr preferRelativeResize="0"/>
          <p:nvPr/>
        </p:nvPicPr>
        <p:blipFill rotWithShape="1">
          <a:blip r:embed="rId5">
            <a:alphaModFix/>
          </a:blip>
          <a:srcRect b="0" l="0" r="0" t="0"/>
          <a:stretch/>
        </p:blipFill>
        <p:spPr>
          <a:xfrm>
            <a:off x="1620000" y="4968000"/>
            <a:ext cx="8640000" cy="1368000"/>
          </a:xfrm>
          <a:prstGeom prst="rect">
            <a:avLst/>
          </a:prstGeom>
          <a:noFill/>
          <a:ln>
            <a:noFill/>
          </a:ln>
        </p:spPr>
      </p:pic>
      <p:pic>
        <p:nvPicPr>
          <p:cNvPr id="286" name="Google Shape;286;p22"/>
          <p:cNvPicPr preferRelativeResize="0"/>
          <p:nvPr/>
        </p:nvPicPr>
        <p:blipFill rotWithShape="1">
          <a:blip r:embed="rId6">
            <a:alphaModFix/>
          </a:blip>
          <a:srcRect b="0" l="0" r="0" t="0"/>
          <a:stretch/>
        </p:blipFill>
        <p:spPr>
          <a:xfrm>
            <a:off x="1620000" y="1656000"/>
            <a:ext cx="8640000" cy="1080000"/>
          </a:xfrm>
          <a:prstGeom prst="rect">
            <a:avLst/>
          </a:prstGeom>
          <a:noFill/>
          <a:ln>
            <a:noFill/>
          </a:ln>
        </p:spPr>
      </p:pic>
      <p:sp>
        <p:nvSpPr>
          <p:cNvPr id="287" name="Google Shape;287;p22"/>
          <p:cNvSpPr/>
          <p:nvPr/>
        </p:nvSpPr>
        <p:spPr>
          <a:xfrm>
            <a:off x="8892000" y="5238000"/>
            <a:ext cx="450000" cy="180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2"/>
          <p:cNvSpPr/>
          <p:nvPr/>
        </p:nvSpPr>
        <p:spPr>
          <a:xfrm>
            <a:off x="6732000" y="3114000"/>
            <a:ext cx="378000" cy="180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2"/>
          <p:cNvSpPr/>
          <p:nvPr/>
        </p:nvSpPr>
        <p:spPr>
          <a:xfrm>
            <a:off x="8910000" y="3114000"/>
            <a:ext cx="450000" cy="180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2"/>
          <p:cNvSpPr txBox="1"/>
          <p:nvPr/>
        </p:nvSpPr>
        <p:spPr>
          <a:xfrm>
            <a:off x="5859000" y="4486200"/>
            <a:ext cx="6552000" cy="36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400" u="none" cap="none" strike="noStrike">
                <a:solidFill>
                  <a:srgbClr val="595959"/>
                </a:solidFill>
                <a:latin typeface="Arial Narrow"/>
                <a:ea typeface="Arial Narrow"/>
                <a:cs typeface="Arial Narrow"/>
                <a:sym typeface="Arial Narrow"/>
              </a:rPr>
              <a:t>“아이”와 “어린이”를 묶어 “어린이” 라는 하나의 단어만 남게 된다.</a:t>
            </a:r>
            <a:endParaRPr b="1" i="0" sz="100" u="none" cap="none" strike="noStrike">
              <a:solidFill>
                <a:srgbClr val="595959"/>
              </a:solidFill>
              <a:latin typeface="Arial Narrow"/>
              <a:ea typeface="Arial Narrow"/>
              <a:cs typeface="Arial Narrow"/>
              <a:sym typeface="Arial Narr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2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294" name="Shape 294"/>
        <p:cNvGrpSpPr/>
        <p:nvPr/>
      </p:nvGrpSpPr>
      <p:grpSpPr>
        <a:xfrm>
          <a:off x="0" y="0"/>
          <a:ext cx="0" cy="0"/>
          <a:chOff x="0" y="0"/>
          <a:chExt cx="0" cy="0"/>
        </a:xfrm>
      </p:grpSpPr>
      <p:sp>
        <p:nvSpPr>
          <p:cNvPr id="295" name="Google Shape;295;p23"/>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br>
              <a:rPr b="0" i="0" lang="ko-KR" sz="1800" u="none" cap="none" strike="noStrike">
                <a:solidFill>
                  <a:schemeClr val="lt1"/>
                </a:solidFill>
                <a:latin typeface="Calibri"/>
                <a:ea typeface="Calibri"/>
                <a:cs typeface="Calibri"/>
                <a:sym typeface="Calibri"/>
              </a:rPr>
            </a:br>
            <a:endParaRPr b="0" i="0" sz="1800" u="none" cap="none" strike="noStrike">
              <a:solidFill>
                <a:schemeClr val="lt1"/>
              </a:solidFill>
              <a:latin typeface="Calibri"/>
              <a:ea typeface="Calibri"/>
              <a:cs typeface="Calibri"/>
              <a:sym typeface="Calibri"/>
            </a:endParaRPr>
          </a:p>
        </p:txBody>
      </p:sp>
      <p:sp>
        <p:nvSpPr>
          <p:cNvPr id="296" name="Google Shape;296;p23"/>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추천 시스템</a:t>
            </a:r>
            <a:endParaRPr b="1" i="0" sz="800" u="none" cap="none" strike="noStrike">
              <a:solidFill>
                <a:srgbClr val="000000"/>
              </a:solidFill>
              <a:latin typeface="Arial Narrow"/>
              <a:ea typeface="Arial Narrow"/>
              <a:cs typeface="Arial Narrow"/>
              <a:sym typeface="Arial Narrow"/>
            </a:endParaRPr>
          </a:p>
        </p:txBody>
      </p:sp>
      <p:sp>
        <p:nvSpPr>
          <p:cNvPr id="297" name="Google Shape;297;p23"/>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298" name="Google Shape;298;p23"/>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299" name="Google Shape;299;p23"/>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300" name="Google Shape;300;p23"/>
          <p:cNvSpPr txBox="1"/>
          <p:nvPr/>
        </p:nvSpPr>
        <p:spPr>
          <a:xfrm>
            <a:off x="1330575" y="1098000"/>
            <a:ext cx="6048000" cy="36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3-2. 데이터 정제 - 태그 카테고리화 및 카운트</a:t>
            </a:r>
            <a:endParaRPr b="1" i="0" sz="200" u="none" cap="none" strike="noStrike">
              <a:solidFill>
                <a:srgbClr val="000000"/>
              </a:solidFill>
              <a:latin typeface="Arial Narrow"/>
              <a:ea typeface="Arial Narrow"/>
              <a:cs typeface="Arial Narrow"/>
              <a:sym typeface="Arial Narrow"/>
            </a:endParaRPr>
          </a:p>
        </p:txBody>
      </p:sp>
      <p:pic>
        <p:nvPicPr>
          <p:cNvPr id="301" name="Google Shape;301;p23"/>
          <p:cNvPicPr preferRelativeResize="0"/>
          <p:nvPr/>
        </p:nvPicPr>
        <p:blipFill rotWithShape="1">
          <a:blip r:embed="rId4">
            <a:alphaModFix/>
          </a:blip>
          <a:srcRect b="0" l="0" r="0" t="0"/>
          <a:stretch/>
        </p:blipFill>
        <p:spPr>
          <a:xfrm>
            <a:off x="731400" y="1610400"/>
            <a:ext cx="7199999" cy="2520000"/>
          </a:xfrm>
          <a:prstGeom prst="rect">
            <a:avLst/>
          </a:prstGeom>
          <a:noFill/>
          <a:ln>
            <a:noFill/>
          </a:ln>
        </p:spPr>
      </p:pic>
      <p:pic>
        <p:nvPicPr>
          <p:cNvPr id="302" name="Google Shape;302;p23"/>
          <p:cNvPicPr preferRelativeResize="0"/>
          <p:nvPr/>
        </p:nvPicPr>
        <p:blipFill rotWithShape="1">
          <a:blip r:embed="rId5">
            <a:alphaModFix/>
          </a:blip>
          <a:srcRect b="0" l="0" r="0" t="0"/>
          <a:stretch/>
        </p:blipFill>
        <p:spPr>
          <a:xfrm>
            <a:off x="731400" y="4292400"/>
            <a:ext cx="7200000" cy="2160000"/>
          </a:xfrm>
          <a:prstGeom prst="rect">
            <a:avLst/>
          </a:prstGeom>
          <a:noFill/>
          <a:ln>
            <a:noFill/>
          </a:ln>
          <a:effectLst>
            <a:outerShdw blurRad="57150" rotWithShape="0" algn="bl" dir="5400000" dist="19050">
              <a:srgbClr val="000000">
                <a:alpha val="49803"/>
              </a:srgbClr>
            </a:outerShdw>
          </a:effectLst>
        </p:spPr>
      </p:pic>
      <p:sp>
        <p:nvSpPr>
          <p:cNvPr id="303" name="Google Shape;303;p23"/>
          <p:cNvSpPr/>
          <p:nvPr/>
        </p:nvSpPr>
        <p:spPr>
          <a:xfrm>
            <a:off x="8302525" y="3581400"/>
            <a:ext cx="1055700" cy="1272900"/>
          </a:xfrm>
          <a:prstGeom prst="curvedLeftArrow">
            <a:avLst>
              <a:gd fmla="val 25000" name="adj1"/>
              <a:gd fmla="val 50000" name="adj2"/>
              <a:gd fmla="val 25000" name="adj3"/>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3"/>
          <p:cNvSpPr txBox="1"/>
          <p:nvPr/>
        </p:nvSpPr>
        <p:spPr>
          <a:xfrm>
            <a:off x="8302525" y="5092025"/>
            <a:ext cx="3187500" cy="81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400" u="none" cap="none" strike="noStrike">
                <a:solidFill>
                  <a:srgbClr val="595959"/>
                </a:solidFill>
                <a:latin typeface="Arial Narrow"/>
                <a:ea typeface="Arial Narrow"/>
                <a:cs typeface="Arial Narrow"/>
                <a:sym typeface="Arial Narrow"/>
              </a:rPr>
              <a:t>테마에 해당하는 태그의 개수를 세어 데이터 프레임을 새로 생성합니다.</a:t>
            </a:r>
            <a:endParaRPr b="1" i="0" sz="100" u="none" cap="none" strike="noStrike">
              <a:solidFill>
                <a:srgbClr val="595959"/>
              </a:solidFill>
              <a:latin typeface="Arial Narrow"/>
              <a:ea typeface="Arial Narrow"/>
              <a:cs typeface="Arial Narrow"/>
              <a:sym typeface="Arial Narr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23" presetSubtype="16">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ppt_w</p:attrName>
                                        </p:attrNameLst>
                                      </p:cBhvr>
                                      <p:tavLst>
                                        <p:tav fmla="" tm="0">
                                          <p:val>
                                            <p:strVal val="0"/>
                                          </p:val>
                                        </p:tav>
                                        <p:tav fmla="" tm="100000">
                                          <p:val>
                                            <p:strVal val="#ppt_w"/>
                                          </p:val>
                                        </p:tav>
                                      </p:tavLst>
                                    </p:anim>
                                    <p:anim calcmode="lin" valueType="num">
                                      <p:cBhvr additive="base">
                                        <p:cTn dur="1000"/>
                                        <p:tgtEl>
                                          <p:spTgt spid="302"/>
                                        </p:tgtEl>
                                        <p:attrNameLst>
                                          <p:attrName>ppt_h</p:attrName>
                                        </p:attrNameLst>
                                      </p:cBhvr>
                                      <p:tavLst>
                                        <p:tav fmla="" tm="0">
                                          <p:val>
                                            <p:strVal val="0"/>
                                          </p:val>
                                        </p:tav>
                                        <p:tav fmla="" tm="100000">
                                          <p:val>
                                            <p:strVal val="#ppt_h"/>
                                          </p:val>
                                        </p:tav>
                                      </p:tavLst>
                                    </p:anim>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308" name="Shape 308"/>
        <p:cNvGrpSpPr/>
        <p:nvPr/>
      </p:nvGrpSpPr>
      <p:grpSpPr>
        <a:xfrm>
          <a:off x="0" y="0"/>
          <a:ext cx="0" cy="0"/>
          <a:chOff x="0" y="0"/>
          <a:chExt cx="0" cy="0"/>
        </a:xfrm>
      </p:grpSpPr>
      <p:sp>
        <p:nvSpPr>
          <p:cNvPr id="309" name="Google Shape;309;p24"/>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br>
              <a:rPr b="0" i="0" lang="ko-KR" sz="1800" u="none" cap="none" strike="noStrike">
                <a:solidFill>
                  <a:schemeClr val="lt1"/>
                </a:solidFill>
                <a:latin typeface="Calibri"/>
                <a:ea typeface="Calibri"/>
                <a:cs typeface="Calibri"/>
                <a:sym typeface="Calibri"/>
              </a:rPr>
            </a:br>
            <a:endParaRPr b="0" i="0" sz="1800" u="none" cap="none" strike="noStrike">
              <a:solidFill>
                <a:schemeClr val="lt1"/>
              </a:solidFill>
              <a:latin typeface="Calibri"/>
              <a:ea typeface="Calibri"/>
              <a:cs typeface="Calibri"/>
              <a:sym typeface="Calibri"/>
            </a:endParaRPr>
          </a:p>
        </p:txBody>
      </p:sp>
      <p:sp>
        <p:nvSpPr>
          <p:cNvPr id="310" name="Google Shape;310;p24"/>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추천 시스템</a:t>
            </a:r>
            <a:endParaRPr b="1" i="0" sz="800" u="none" cap="none" strike="noStrike">
              <a:solidFill>
                <a:srgbClr val="000000"/>
              </a:solidFill>
              <a:latin typeface="Arial Narrow"/>
              <a:ea typeface="Arial Narrow"/>
              <a:cs typeface="Arial Narrow"/>
              <a:sym typeface="Arial Narrow"/>
            </a:endParaRPr>
          </a:p>
        </p:txBody>
      </p:sp>
      <p:sp>
        <p:nvSpPr>
          <p:cNvPr id="311" name="Google Shape;311;p24"/>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312" name="Google Shape;312;p24"/>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313" name="Google Shape;313;p24"/>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314" name="Google Shape;314;p24"/>
          <p:cNvSpPr txBox="1"/>
          <p:nvPr/>
        </p:nvSpPr>
        <p:spPr>
          <a:xfrm>
            <a:off x="1330575" y="1098000"/>
            <a:ext cx="6048000" cy="36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4. 모델 선정 (</a:t>
            </a:r>
            <a:r>
              <a:rPr b="1" i="0" lang="ko-KR" sz="1800" u="none" cap="none" strike="noStrike">
                <a:solidFill>
                  <a:srgbClr val="3F3F3F"/>
                </a:solidFill>
                <a:latin typeface="Poppins"/>
                <a:ea typeface="Poppins"/>
                <a:cs typeface="Poppins"/>
                <a:sym typeface="Poppins"/>
              </a:rPr>
              <a:t>ALS: Alternating Least Squares</a:t>
            </a:r>
            <a:r>
              <a:rPr b="1" i="0" lang="ko-KR" sz="1800" u="none" cap="none" strike="noStrike">
                <a:solidFill>
                  <a:srgbClr val="3F3F3F"/>
                </a:solidFill>
                <a:latin typeface="Arial Narrow"/>
                <a:ea typeface="Arial Narrow"/>
                <a:cs typeface="Arial Narrow"/>
                <a:sym typeface="Arial Narrow"/>
              </a:rPr>
              <a:t>)</a:t>
            </a:r>
            <a:endParaRPr b="1" i="0" sz="200" u="none" cap="none" strike="noStrike">
              <a:solidFill>
                <a:srgbClr val="000000"/>
              </a:solidFill>
              <a:latin typeface="Arial Narrow"/>
              <a:ea typeface="Arial Narrow"/>
              <a:cs typeface="Arial Narrow"/>
              <a:sym typeface="Arial Narrow"/>
            </a:endParaRPr>
          </a:p>
        </p:txBody>
      </p:sp>
      <p:pic>
        <p:nvPicPr>
          <p:cNvPr id="315" name="Google Shape;315;p24"/>
          <p:cNvPicPr preferRelativeResize="0"/>
          <p:nvPr/>
        </p:nvPicPr>
        <p:blipFill rotWithShape="1">
          <a:blip r:embed="rId4">
            <a:alphaModFix/>
          </a:blip>
          <a:srcRect b="0" l="0" r="0" t="0"/>
          <a:stretch/>
        </p:blipFill>
        <p:spPr>
          <a:xfrm>
            <a:off x="6996000" y="2052000"/>
            <a:ext cx="3840649" cy="926525"/>
          </a:xfrm>
          <a:prstGeom prst="rect">
            <a:avLst/>
          </a:prstGeom>
          <a:noFill/>
          <a:ln>
            <a:noFill/>
          </a:ln>
        </p:spPr>
      </p:pic>
      <p:pic>
        <p:nvPicPr>
          <p:cNvPr id="316" name="Google Shape;316;p24"/>
          <p:cNvPicPr preferRelativeResize="0"/>
          <p:nvPr/>
        </p:nvPicPr>
        <p:blipFill rotWithShape="1">
          <a:blip r:embed="rId5">
            <a:alphaModFix/>
          </a:blip>
          <a:srcRect b="0" l="0" r="0" t="0"/>
          <a:stretch/>
        </p:blipFill>
        <p:spPr>
          <a:xfrm>
            <a:off x="6996000" y="3420000"/>
            <a:ext cx="4467225" cy="2524125"/>
          </a:xfrm>
          <a:prstGeom prst="rect">
            <a:avLst/>
          </a:prstGeom>
          <a:noFill/>
          <a:ln>
            <a:noFill/>
          </a:ln>
        </p:spPr>
      </p:pic>
      <p:sp>
        <p:nvSpPr>
          <p:cNvPr id="317" name="Google Shape;317;p24"/>
          <p:cNvSpPr txBox="1"/>
          <p:nvPr/>
        </p:nvSpPr>
        <p:spPr>
          <a:xfrm>
            <a:off x="6996000" y="1692000"/>
            <a:ext cx="1656000" cy="36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3F3F3F"/>
                </a:solidFill>
                <a:latin typeface="Poppins"/>
                <a:ea typeface="Poppins"/>
                <a:cs typeface="Poppins"/>
                <a:sym typeface="Poppins"/>
              </a:rPr>
              <a:t>- loss function</a:t>
            </a:r>
            <a:endParaRPr b="0" i="0" sz="1600" u="none" cap="none" strike="noStrike">
              <a:solidFill>
                <a:srgbClr val="000000"/>
              </a:solidFill>
              <a:latin typeface="Poppins"/>
              <a:ea typeface="Poppins"/>
              <a:cs typeface="Poppins"/>
              <a:sym typeface="Poppins"/>
            </a:endParaRPr>
          </a:p>
        </p:txBody>
      </p:sp>
      <p:sp>
        <p:nvSpPr>
          <p:cNvPr id="318" name="Google Shape;318;p24"/>
          <p:cNvSpPr txBox="1"/>
          <p:nvPr/>
        </p:nvSpPr>
        <p:spPr>
          <a:xfrm>
            <a:off x="6996000" y="3136200"/>
            <a:ext cx="1470300" cy="36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3F3F3F"/>
                </a:solidFill>
                <a:latin typeface="Poppins"/>
                <a:ea typeface="Poppins"/>
                <a:cs typeface="Poppins"/>
                <a:sym typeface="Poppins"/>
              </a:rPr>
              <a:t>- Optimizer</a:t>
            </a:r>
            <a:endParaRPr b="0" i="0" sz="1600" u="none" cap="none" strike="noStrike">
              <a:solidFill>
                <a:srgbClr val="000000"/>
              </a:solidFill>
              <a:latin typeface="Poppins"/>
              <a:ea typeface="Poppins"/>
              <a:cs typeface="Poppins"/>
              <a:sym typeface="Poppins"/>
            </a:endParaRPr>
          </a:p>
        </p:txBody>
      </p:sp>
      <p:sp>
        <p:nvSpPr>
          <p:cNvPr id="319" name="Google Shape;319;p24"/>
          <p:cNvSpPr txBox="1"/>
          <p:nvPr/>
        </p:nvSpPr>
        <p:spPr>
          <a:xfrm>
            <a:off x="921025" y="1734300"/>
            <a:ext cx="5593200" cy="14400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Clr>
                <a:srgbClr val="000000"/>
              </a:buClr>
              <a:buSzPts val="1600"/>
              <a:buFont typeface="Arial"/>
              <a:buNone/>
            </a:pPr>
            <a:r>
              <a:rPr b="1" i="0" lang="ko-KR" sz="1600" u="none" cap="none" strike="noStrike">
                <a:solidFill>
                  <a:srgbClr val="3F3F3F"/>
                </a:solidFill>
                <a:latin typeface="Arial Narrow"/>
                <a:ea typeface="Arial Narrow"/>
                <a:cs typeface="Arial Narrow"/>
                <a:sym typeface="Arial Narrow"/>
              </a:rPr>
              <a:t>ALS 알고리즘이란?</a:t>
            </a:r>
            <a:endParaRPr b="1" i="0" sz="1600" u="none" cap="none" strike="noStrike">
              <a:solidFill>
                <a:srgbClr val="3F3F3F"/>
              </a:solidFill>
              <a:latin typeface="Arial Narrow"/>
              <a:ea typeface="Arial Narrow"/>
              <a:cs typeface="Arial Narrow"/>
              <a:sym typeface="Arial Narrow"/>
            </a:endParaRPr>
          </a:p>
          <a:p>
            <a:pPr indent="-317500" lvl="0" marL="457200" marR="0" rtl="0" algn="l">
              <a:lnSpc>
                <a:spcPct val="150000"/>
              </a:lnSpc>
              <a:spcBef>
                <a:spcPts val="0"/>
              </a:spcBef>
              <a:spcAft>
                <a:spcPts val="0"/>
              </a:spcAft>
              <a:buClr>
                <a:srgbClr val="595959"/>
              </a:buClr>
              <a:buSzPts val="1400"/>
              <a:buFont typeface="Arial Narrow"/>
              <a:buChar char="-"/>
            </a:pPr>
            <a:r>
              <a:rPr b="0" i="0" lang="ko-KR" sz="1400" u="none" cap="none" strike="noStrike">
                <a:solidFill>
                  <a:srgbClr val="595959"/>
                </a:solidFill>
                <a:highlight>
                  <a:srgbClr val="FFFFFF"/>
                </a:highlight>
                <a:latin typeface="Arial Narrow"/>
                <a:ea typeface="Arial Narrow"/>
                <a:cs typeface="Arial Narrow"/>
                <a:sym typeface="Arial Narrow"/>
              </a:rPr>
              <a:t>행렬 분해를 최적화하는 잠재 요인의 </a:t>
            </a:r>
            <a:r>
              <a:rPr b="0" i="0" lang="ko-KR" sz="1400" u="none" cap="none" strike="noStrike">
                <a:solidFill>
                  <a:srgbClr val="595959"/>
                </a:solidFill>
                <a:latin typeface="Arial Narrow"/>
                <a:ea typeface="Arial Narrow"/>
                <a:cs typeface="Arial Narrow"/>
                <a:sym typeface="Arial Narrow"/>
              </a:rPr>
              <a:t>유저 협업 필터링 기반의 추천 알고리즘으로서, loss function이 최소가 되는 행렬 x, y를 추출하는데 목적이 있다. </a:t>
            </a:r>
            <a:endParaRPr b="0" i="0" sz="1400" u="none" cap="none" strike="noStrike">
              <a:solidFill>
                <a:srgbClr val="595959"/>
              </a:solidFill>
              <a:latin typeface="Arial Narrow"/>
              <a:ea typeface="Arial Narrow"/>
              <a:cs typeface="Arial Narrow"/>
              <a:sym typeface="Arial Narrow"/>
            </a:endParaRPr>
          </a:p>
        </p:txBody>
      </p:sp>
      <p:sp>
        <p:nvSpPr>
          <p:cNvPr id="320" name="Google Shape;320;p24"/>
          <p:cNvSpPr txBox="1"/>
          <p:nvPr/>
        </p:nvSpPr>
        <p:spPr>
          <a:xfrm>
            <a:off x="921025" y="3665900"/>
            <a:ext cx="5765400" cy="21600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Clr>
                <a:srgbClr val="000000"/>
              </a:buClr>
              <a:buSzPts val="1600"/>
              <a:buFont typeface="Arial"/>
              <a:buNone/>
            </a:pPr>
            <a:r>
              <a:rPr b="1" i="0" lang="ko-KR" sz="1600" u="none" cap="none" strike="noStrike">
                <a:solidFill>
                  <a:srgbClr val="3F3F3F"/>
                </a:solidFill>
                <a:latin typeface="Arial Narrow"/>
                <a:ea typeface="Arial Narrow"/>
                <a:cs typeface="Arial Narrow"/>
                <a:sym typeface="Arial Narrow"/>
              </a:rPr>
              <a:t>ALS 알고리즘을 선택한 이유</a:t>
            </a:r>
            <a:endParaRPr b="1" i="0" sz="1600" u="none" cap="none" strike="noStrike">
              <a:solidFill>
                <a:srgbClr val="3F3F3F"/>
              </a:solidFill>
              <a:latin typeface="Arial Narrow"/>
              <a:ea typeface="Arial Narrow"/>
              <a:cs typeface="Arial Narrow"/>
              <a:sym typeface="Arial Narrow"/>
            </a:endParaRPr>
          </a:p>
          <a:p>
            <a:pPr indent="-317500" lvl="0" marL="457200" marR="0" rtl="0" algn="l">
              <a:lnSpc>
                <a:spcPct val="150000"/>
              </a:lnSpc>
              <a:spcBef>
                <a:spcPts val="0"/>
              </a:spcBef>
              <a:spcAft>
                <a:spcPts val="0"/>
              </a:spcAft>
              <a:buClr>
                <a:srgbClr val="595959"/>
              </a:buClr>
              <a:buSzPts val="1400"/>
              <a:buFont typeface="Arial Narrow"/>
              <a:buChar char="-"/>
            </a:pPr>
            <a:r>
              <a:rPr b="0" i="0" lang="ko-KR" sz="1400" u="none" cap="none" strike="noStrike">
                <a:solidFill>
                  <a:srgbClr val="595959"/>
                </a:solidFill>
                <a:highlight>
                  <a:srgbClr val="FFFFFF"/>
                </a:highlight>
                <a:latin typeface="Arial Narrow"/>
                <a:ea typeface="Arial Narrow"/>
                <a:cs typeface="Arial Narrow"/>
                <a:sym typeface="Arial Narrow"/>
              </a:rPr>
              <a:t>사용자가 선택하지 않은 테마에 대해서 유의미한 영향을 끼치지 않는다라고 판단하는 것은 옳지 않다고 생각하여 선택하지 않은 태그 즉 잠재 요인도 고려하여 사용자가 선택한 테마에 가장 적합한 장소를 추천하기 위해 선정하게 되었습니다.</a:t>
            </a:r>
            <a:endParaRPr b="0" i="0" sz="1400" u="none" cap="none" strike="noStrike">
              <a:solidFill>
                <a:srgbClr val="595959"/>
              </a:solidFill>
              <a:latin typeface="Arial Narrow"/>
              <a:ea typeface="Arial Narrow"/>
              <a:cs typeface="Arial Narrow"/>
              <a:sym typeface="Arial Narro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324" name="Shape 324"/>
        <p:cNvGrpSpPr/>
        <p:nvPr/>
      </p:nvGrpSpPr>
      <p:grpSpPr>
        <a:xfrm>
          <a:off x="0" y="0"/>
          <a:ext cx="0" cy="0"/>
          <a:chOff x="0" y="0"/>
          <a:chExt cx="0" cy="0"/>
        </a:xfrm>
      </p:grpSpPr>
      <p:sp>
        <p:nvSpPr>
          <p:cNvPr id="325" name="Google Shape;325;p25"/>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br>
              <a:rPr b="0" i="0" lang="ko-KR" sz="1800" u="none" cap="none" strike="noStrike">
                <a:solidFill>
                  <a:schemeClr val="lt1"/>
                </a:solidFill>
                <a:latin typeface="Calibri"/>
                <a:ea typeface="Calibri"/>
                <a:cs typeface="Calibri"/>
                <a:sym typeface="Calibri"/>
              </a:rPr>
            </a:br>
            <a:endParaRPr b="0" i="0" sz="1800" u="none" cap="none" strike="noStrike">
              <a:solidFill>
                <a:schemeClr val="lt1"/>
              </a:solidFill>
              <a:latin typeface="Calibri"/>
              <a:ea typeface="Calibri"/>
              <a:cs typeface="Calibri"/>
              <a:sym typeface="Calibri"/>
            </a:endParaRPr>
          </a:p>
        </p:txBody>
      </p:sp>
      <p:cxnSp>
        <p:nvCxnSpPr>
          <p:cNvPr id="326" name="Google Shape;326;p25"/>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327" name="Google Shape;327;p25"/>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328" name="Google Shape;328;p25"/>
          <p:cNvSpPr txBox="1"/>
          <p:nvPr/>
        </p:nvSpPr>
        <p:spPr>
          <a:xfrm>
            <a:off x="1330575" y="1098000"/>
            <a:ext cx="6912000" cy="36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5-1. 코드 - 사용 함수</a:t>
            </a:r>
            <a:endParaRPr b="1" i="0" sz="200" u="none" cap="none" strike="noStrike">
              <a:solidFill>
                <a:srgbClr val="000000"/>
              </a:solidFill>
              <a:latin typeface="Arial Narrow"/>
              <a:ea typeface="Arial Narrow"/>
              <a:cs typeface="Arial Narrow"/>
              <a:sym typeface="Arial Narrow"/>
            </a:endParaRPr>
          </a:p>
        </p:txBody>
      </p:sp>
      <p:pic>
        <p:nvPicPr>
          <p:cNvPr id="329" name="Google Shape;329;p25"/>
          <p:cNvPicPr preferRelativeResize="0"/>
          <p:nvPr/>
        </p:nvPicPr>
        <p:blipFill rotWithShape="1">
          <a:blip r:embed="rId4">
            <a:alphaModFix/>
          </a:blip>
          <a:srcRect b="0" l="0" r="0" t="0"/>
          <a:stretch/>
        </p:blipFill>
        <p:spPr>
          <a:xfrm>
            <a:off x="540000" y="1584000"/>
            <a:ext cx="11292701" cy="4831100"/>
          </a:xfrm>
          <a:prstGeom prst="rect">
            <a:avLst/>
          </a:prstGeom>
          <a:noFill/>
          <a:ln>
            <a:noFill/>
          </a:ln>
        </p:spPr>
      </p:pic>
      <p:sp>
        <p:nvSpPr>
          <p:cNvPr id="330" name="Google Shape;330;p25"/>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331" name="Google Shape;331;p25"/>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추천 시스템</a:t>
            </a:r>
            <a:endParaRPr b="1" i="0" sz="8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335" name="Shape 335"/>
        <p:cNvGrpSpPr/>
        <p:nvPr/>
      </p:nvGrpSpPr>
      <p:grpSpPr>
        <a:xfrm>
          <a:off x="0" y="0"/>
          <a:ext cx="0" cy="0"/>
          <a:chOff x="0" y="0"/>
          <a:chExt cx="0" cy="0"/>
        </a:xfrm>
      </p:grpSpPr>
      <p:sp>
        <p:nvSpPr>
          <p:cNvPr id="336" name="Google Shape;336;p26"/>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6AA94F"/>
              </a:solidFill>
              <a:highlight>
                <a:srgbClr val="1E1E1E"/>
              </a:highlight>
              <a:latin typeface="Courier New"/>
              <a:ea typeface="Courier New"/>
              <a:cs typeface="Courier New"/>
              <a:sym typeface="Courier New"/>
            </a:endParaRPr>
          </a:p>
        </p:txBody>
      </p:sp>
      <p:cxnSp>
        <p:nvCxnSpPr>
          <p:cNvPr id="337" name="Google Shape;337;p26"/>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338" name="Google Shape;338;p26"/>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339" name="Google Shape;339;p26"/>
          <p:cNvSpPr txBox="1"/>
          <p:nvPr/>
        </p:nvSpPr>
        <p:spPr>
          <a:xfrm>
            <a:off x="1330575" y="1098000"/>
            <a:ext cx="6912000" cy="36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5-2. 코드 - 입력 데이터 + 학습 데이터 ALS 행렬 연산 수행</a:t>
            </a:r>
            <a:endParaRPr b="0" i="0" sz="1200" u="none" cap="none" strike="noStrike">
              <a:solidFill>
                <a:srgbClr val="D5D5D5"/>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p:txBody>
      </p:sp>
      <p:pic>
        <p:nvPicPr>
          <p:cNvPr id="340" name="Google Shape;340;p26"/>
          <p:cNvPicPr preferRelativeResize="0"/>
          <p:nvPr/>
        </p:nvPicPr>
        <p:blipFill rotWithShape="1">
          <a:blip r:embed="rId4">
            <a:alphaModFix/>
          </a:blip>
          <a:srcRect b="0" l="0" r="0" t="0"/>
          <a:stretch/>
        </p:blipFill>
        <p:spPr>
          <a:xfrm>
            <a:off x="684000" y="1584000"/>
            <a:ext cx="10903174" cy="4888249"/>
          </a:xfrm>
          <a:prstGeom prst="rect">
            <a:avLst/>
          </a:prstGeom>
          <a:noFill/>
          <a:ln>
            <a:noFill/>
          </a:ln>
        </p:spPr>
      </p:pic>
      <p:pic>
        <p:nvPicPr>
          <p:cNvPr id="341" name="Google Shape;341;p26"/>
          <p:cNvPicPr preferRelativeResize="0"/>
          <p:nvPr/>
        </p:nvPicPr>
        <p:blipFill rotWithShape="1">
          <a:blip r:embed="rId5">
            <a:alphaModFix/>
          </a:blip>
          <a:srcRect b="0" l="0" r="0" t="0"/>
          <a:stretch/>
        </p:blipFill>
        <p:spPr>
          <a:xfrm>
            <a:off x="5436000" y="3752850"/>
            <a:ext cx="4711725" cy="2545050"/>
          </a:xfrm>
          <a:prstGeom prst="rect">
            <a:avLst/>
          </a:prstGeom>
          <a:noFill/>
          <a:ln cap="flat" cmpd="sng" w="38100">
            <a:solidFill>
              <a:schemeClr val="accent2"/>
            </a:solidFill>
            <a:prstDash val="solid"/>
            <a:round/>
            <a:headEnd len="sm" w="sm" type="none"/>
            <a:tailEnd len="sm" w="sm" type="none"/>
          </a:ln>
        </p:spPr>
      </p:pic>
      <p:pic>
        <p:nvPicPr>
          <p:cNvPr id="342" name="Google Shape;342;p26"/>
          <p:cNvPicPr preferRelativeResize="0"/>
          <p:nvPr/>
        </p:nvPicPr>
        <p:blipFill rotWithShape="1">
          <a:blip r:embed="rId6">
            <a:alphaModFix/>
          </a:blip>
          <a:srcRect b="0" l="0" r="0" t="0"/>
          <a:stretch/>
        </p:blipFill>
        <p:spPr>
          <a:xfrm>
            <a:off x="4386275" y="2040100"/>
            <a:ext cx="7097725" cy="819150"/>
          </a:xfrm>
          <a:prstGeom prst="rect">
            <a:avLst/>
          </a:prstGeom>
          <a:noFill/>
          <a:ln cap="flat" cmpd="sng" w="38100">
            <a:solidFill>
              <a:schemeClr val="accent2"/>
            </a:solidFill>
            <a:prstDash val="solid"/>
            <a:round/>
            <a:headEnd len="sm" w="sm" type="none"/>
            <a:tailEnd len="sm" w="sm" type="none"/>
          </a:ln>
        </p:spPr>
      </p:pic>
      <p:sp>
        <p:nvSpPr>
          <p:cNvPr id="343" name="Google Shape;343;p26"/>
          <p:cNvSpPr/>
          <p:nvPr/>
        </p:nvSpPr>
        <p:spPr>
          <a:xfrm>
            <a:off x="7503250" y="3075200"/>
            <a:ext cx="325200" cy="461700"/>
          </a:xfrm>
          <a:prstGeom prst="down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6"/>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345" name="Google Shape;345;p26"/>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추천 시스템</a:t>
            </a:r>
            <a:endParaRPr b="1" i="0" sz="800" u="none" cap="none" strike="noStrike">
              <a:solidFill>
                <a:srgbClr val="000000"/>
              </a:solidFill>
              <a:latin typeface="Arial Narrow"/>
              <a:ea typeface="Arial Narrow"/>
              <a:cs typeface="Arial Narrow"/>
              <a:sym typeface="Arial Narr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1000"/>
                                        <p:tgtEl>
                                          <p:spTgt spid="3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41"/>
                                        </p:tgtEl>
                                        <p:attrNameLst>
                                          <p:attrName>style.visibility</p:attrName>
                                        </p:attrNameLst>
                                      </p:cBhvr>
                                      <p:to>
                                        <p:strVal val="visible"/>
                                      </p:to>
                                    </p:set>
                                    <p:anim calcmode="lin" valueType="num">
                                      <p:cBhvr additive="base">
                                        <p:cTn dur="1000"/>
                                        <p:tgtEl>
                                          <p:spTgt spid="3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349" name="Shape 349"/>
        <p:cNvGrpSpPr/>
        <p:nvPr/>
      </p:nvGrpSpPr>
      <p:grpSpPr>
        <a:xfrm>
          <a:off x="0" y="0"/>
          <a:ext cx="0" cy="0"/>
          <a:chOff x="0" y="0"/>
          <a:chExt cx="0" cy="0"/>
        </a:xfrm>
      </p:grpSpPr>
      <p:sp>
        <p:nvSpPr>
          <p:cNvPr id="350" name="Google Shape;350;p27"/>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35714"/>
              </a:lnSpc>
              <a:spcBef>
                <a:spcPts val="0"/>
              </a:spcBef>
              <a:spcAft>
                <a:spcPts val="0"/>
              </a:spcAft>
              <a:buClr>
                <a:srgbClr val="000000"/>
              </a:buClr>
              <a:buSzPts val="1050"/>
              <a:buFont typeface="Arial"/>
              <a:buNone/>
            </a:pPr>
            <a:r>
              <a:t/>
            </a:r>
            <a:endParaRPr b="0" i="0" sz="1050" u="none" cap="none" strike="noStrike">
              <a:solidFill>
                <a:srgbClr val="6AA94F"/>
              </a:solidFill>
              <a:highlight>
                <a:srgbClr val="1E1E1E"/>
              </a:highlight>
              <a:latin typeface="Courier New"/>
              <a:ea typeface="Courier New"/>
              <a:cs typeface="Courier New"/>
              <a:sym typeface="Courier New"/>
            </a:endParaRPr>
          </a:p>
        </p:txBody>
      </p:sp>
      <p:cxnSp>
        <p:nvCxnSpPr>
          <p:cNvPr id="351" name="Google Shape;351;p27"/>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352" name="Google Shape;352;p27"/>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353" name="Google Shape;353;p27"/>
          <p:cNvSpPr txBox="1"/>
          <p:nvPr/>
        </p:nvSpPr>
        <p:spPr>
          <a:xfrm>
            <a:off x="1330575" y="1098000"/>
            <a:ext cx="8244000" cy="36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5-3. 코드 - 코사인 유사도 연산 수행 후 상위 n개의 행 인덱스 번호 추출</a:t>
            </a:r>
            <a:endParaRPr b="0" i="0" sz="1200" u="none" cap="none" strike="noStrike">
              <a:solidFill>
                <a:srgbClr val="D5D5D5"/>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p:txBody>
      </p:sp>
      <p:pic>
        <p:nvPicPr>
          <p:cNvPr id="354" name="Google Shape;354;p27"/>
          <p:cNvPicPr preferRelativeResize="0"/>
          <p:nvPr/>
        </p:nvPicPr>
        <p:blipFill rotWithShape="1">
          <a:blip r:embed="rId4">
            <a:alphaModFix/>
          </a:blip>
          <a:srcRect b="0" l="0" r="0" t="0"/>
          <a:stretch/>
        </p:blipFill>
        <p:spPr>
          <a:xfrm>
            <a:off x="684000" y="1584000"/>
            <a:ext cx="10800001" cy="4645350"/>
          </a:xfrm>
          <a:prstGeom prst="rect">
            <a:avLst/>
          </a:prstGeom>
          <a:noFill/>
          <a:ln>
            <a:noFill/>
          </a:ln>
        </p:spPr>
      </p:pic>
      <p:pic>
        <p:nvPicPr>
          <p:cNvPr id="355" name="Google Shape;355;p27"/>
          <p:cNvPicPr preferRelativeResize="0"/>
          <p:nvPr/>
        </p:nvPicPr>
        <p:blipFill rotWithShape="1">
          <a:blip r:embed="rId5">
            <a:alphaModFix/>
          </a:blip>
          <a:srcRect b="0" l="0" r="0" t="0"/>
          <a:stretch/>
        </p:blipFill>
        <p:spPr>
          <a:xfrm>
            <a:off x="684000" y="4135175"/>
            <a:ext cx="6512100" cy="551125"/>
          </a:xfrm>
          <a:prstGeom prst="rect">
            <a:avLst/>
          </a:prstGeom>
          <a:noFill/>
          <a:ln cap="flat" cmpd="sng" w="38100">
            <a:solidFill>
              <a:schemeClr val="accent2"/>
            </a:solidFill>
            <a:prstDash val="solid"/>
            <a:round/>
            <a:headEnd len="sm" w="sm" type="none"/>
            <a:tailEnd len="sm" w="sm" type="none"/>
          </a:ln>
        </p:spPr>
      </p:pic>
      <p:sp>
        <p:nvSpPr>
          <p:cNvPr id="356" name="Google Shape;356;p27"/>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357" name="Google Shape;357;p27"/>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추천 시스템</a:t>
            </a:r>
            <a:endParaRPr b="1" i="0" sz="800" u="none" cap="none" strike="noStrike">
              <a:solidFill>
                <a:srgbClr val="000000"/>
              </a:solidFill>
              <a:latin typeface="Arial Narrow"/>
              <a:ea typeface="Arial Narrow"/>
              <a:cs typeface="Arial Narrow"/>
              <a:sym typeface="Arial Narr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1000"/>
                                        <p:tgtEl>
                                          <p:spTgt spid="3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361" name="Shape 361"/>
        <p:cNvGrpSpPr/>
        <p:nvPr/>
      </p:nvGrpSpPr>
      <p:grpSpPr>
        <a:xfrm>
          <a:off x="0" y="0"/>
          <a:ext cx="0" cy="0"/>
          <a:chOff x="0" y="0"/>
          <a:chExt cx="0" cy="0"/>
        </a:xfrm>
      </p:grpSpPr>
      <p:sp>
        <p:nvSpPr>
          <p:cNvPr id="362" name="Google Shape;362;p28"/>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35714"/>
              </a:lnSpc>
              <a:spcBef>
                <a:spcPts val="0"/>
              </a:spcBef>
              <a:spcAft>
                <a:spcPts val="0"/>
              </a:spcAft>
              <a:buClr>
                <a:srgbClr val="000000"/>
              </a:buClr>
              <a:buSzPts val="1050"/>
              <a:buFont typeface="Arial"/>
              <a:buNone/>
            </a:pPr>
            <a:r>
              <a:t/>
            </a:r>
            <a:endParaRPr b="0" i="0" sz="1050" u="none" cap="none" strike="noStrike">
              <a:solidFill>
                <a:srgbClr val="6AA94F"/>
              </a:solidFill>
              <a:highlight>
                <a:srgbClr val="1E1E1E"/>
              </a:highlight>
              <a:latin typeface="Courier New"/>
              <a:ea typeface="Courier New"/>
              <a:cs typeface="Courier New"/>
              <a:sym typeface="Courier New"/>
            </a:endParaRPr>
          </a:p>
        </p:txBody>
      </p:sp>
      <p:cxnSp>
        <p:nvCxnSpPr>
          <p:cNvPr id="363" name="Google Shape;363;p28"/>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364" name="Google Shape;364;p28"/>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365" name="Google Shape;365;p28"/>
          <p:cNvSpPr txBox="1"/>
          <p:nvPr/>
        </p:nvSpPr>
        <p:spPr>
          <a:xfrm>
            <a:off x="1330575" y="1098000"/>
            <a:ext cx="8028000" cy="36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5-4. 코드 - 입력 데이터와의 태그 부합 개수를 기록한 딕셔너리 생성</a:t>
            </a:r>
            <a:endParaRPr b="0" i="0" sz="1200" u="none" cap="none" strike="noStrike">
              <a:solidFill>
                <a:srgbClr val="D5D5D5"/>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 </a:t>
            </a:r>
            <a:endParaRPr b="0" i="0" sz="1200" u="none" cap="none" strike="noStrike">
              <a:solidFill>
                <a:srgbClr val="D5D5D5"/>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p:txBody>
      </p:sp>
      <p:pic>
        <p:nvPicPr>
          <p:cNvPr id="366" name="Google Shape;366;p28"/>
          <p:cNvPicPr preferRelativeResize="0"/>
          <p:nvPr/>
        </p:nvPicPr>
        <p:blipFill rotWithShape="1">
          <a:blip r:embed="rId4">
            <a:alphaModFix/>
          </a:blip>
          <a:srcRect b="0" l="0" r="0" t="0"/>
          <a:stretch/>
        </p:blipFill>
        <p:spPr>
          <a:xfrm>
            <a:off x="684000" y="1584000"/>
            <a:ext cx="10800001" cy="4968001"/>
          </a:xfrm>
          <a:prstGeom prst="rect">
            <a:avLst/>
          </a:prstGeom>
          <a:noFill/>
          <a:ln>
            <a:noFill/>
          </a:ln>
        </p:spPr>
      </p:pic>
      <p:pic>
        <p:nvPicPr>
          <p:cNvPr id="367" name="Google Shape;367;p28"/>
          <p:cNvPicPr preferRelativeResize="0"/>
          <p:nvPr/>
        </p:nvPicPr>
        <p:blipFill rotWithShape="1">
          <a:blip r:embed="rId5">
            <a:alphaModFix/>
          </a:blip>
          <a:srcRect b="0" l="0" r="0" t="0"/>
          <a:stretch/>
        </p:blipFill>
        <p:spPr>
          <a:xfrm>
            <a:off x="7400925" y="4329125"/>
            <a:ext cx="3759075" cy="1273825"/>
          </a:xfrm>
          <a:prstGeom prst="rect">
            <a:avLst/>
          </a:prstGeom>
          <a:noFill/>
          <a:ln cap="flat" cmpd="sng" w="38100">
            <a:solidFill>
              <a:schemeClr val="accent2"/>
            </a:solidFill>
            <a:prstDash val="solid"/>
            <a:round/>
            <a:headEnd len="sm" w="sm" type="none"/>
            <a:tailEnd len="sm" w="sm" type="none"/>
          </a:ln>
        </p:spPr>
      </p:pic>
      <p:sp>
        <p:nvSpPr>
          <p:cNvPr id="368" name="Google Shape;368;p28"/>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369" name="Google Shape;369;p28"/>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추천 시스템</a:t>
            </a:r>
            <a:endParaRPr b="1" i="0" sz="800" u="none" cap="none" strike="noStrike">
              <a:solidFill>
                <a:srgbClr val="000000"/>
              </a:solidFill>
              <a:latin typeface="Arial Narrow"/>
              <a:ea typeface="Arial Narrow"/>
              <a:cs typeface="Arial Narrow"/>
              <a:sym typeface="Arial Narr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1000"/>
                                        <p:tgtEl>
                                          <p:spTgt spid="3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373" name="Shape 373"/>
        <p:cNvGrpSpPr/>
        <p:nvPr/>
      </p:nvGrpSpPr>
      <p:grpSpPr>
        <a:xfrm>
          <a:off x="0" y="0"/>
          <a:ext cx="0" cy="0"/>
          <a:chOff x="0" y="0"/>
          <a:chExt cx="0" cy="0"/>
        </a:xfrm>
      </p:grpSpPr>
      <p:sp>
        <p:nvSpPr>
          <p:cNvPr id="374" name="Google Shape;374;p29"/>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35714"/>
              </a:lnSpc>
              <a:spcBef>
                <a:spcPts val="0"/>
              </a:spcBef>
              <a:spcAft>
                <a:spcPts val="0"/>
              </a:spcAft>
              <a:buClr>
                <a:srgbClr val="000000"/>
              </a:buClr>
              <a:buSzPts val="1050"/>
              <a:buFont typeface="Arial"/>
              <a:buNone/>
            </a:pPr>
            <a:r>
              <a:t/>
            </a:r>
            <a:endParaRPr b="0" i="0" sz="1050" u="none" cap="none" strike="noStrike">
              <a:solidFill>
                <a:srgbClr val="6AA94F"/>
              </a:solidFill>
              <a:highlight>
                <a:srgbClr val="1E1E1E"/>
              </a:highlight>
              <a:latin typeface="Courier New"/>
              <a:ea typeface="Courier New"/>
              <a:cs typeface="Courier New"/>
              <a:sym typeface="Courier New"/>
            </a:endParaRPr>
          </a:p>
        </p:txBody>
      </p:sp>
      <p:cxnSp>
        <p:nvCxnSpPr>
          <p:cNvPr id="375" name="Google Shape;375;p29"/>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376" name="Google Shape;376;p29"/>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377" name="Google Shape;377;p29"/>
          <p:cNvSpPr txBox="1"/>
          <p:nvPr/>
        </p:nvSpPr>
        <p:spPr>
          <a:xfrm>
            <a:off x="1330575" y="1098000"/>
            <a:ext cx="8028000" cy="36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5-5. 코드 - 부합 개수와 내적을 기준으로 랭크 재정렬 및 출력</a:t>
            </a:r>
            <a:endParaRPr b="0" i="0" sz="1200" u="none" cap="none" strike="noStrike">
              <a:solidFill>
                <a:srgbClr val="D5D5D5"/>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 </a:t>
            </a:r>
            <a:endParaRPr b="0" i="0" sz="1200" u="none" cap="none" strike="noStrike">
              <a:solidFill>
                <a:srgbClr val="D5D5D5"/>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p:txBody>
      </p:sp>
      <p:pic>
        <p:nvPicPr>
          <p:cNvPr id="378" name="Google Shape;378;p29"/>
          <p:cNvPicPr preferRelativeResize="0"/>
          <p:nvPr/>
        </p:nvPicPr>
        <p:blipFill rotWithShape="1">
          <a:blip r:embed="rId4">
            <a:alphaModFix/>
          </a:blip>
          <a:srcRect b="0" l="0" r="0" t="0"/>
          <a:stretch/>
        </p:blipFill>
        <p:spPr>
          <a:xfrm>
            <a:off x="1596425" y="5204570"/>
            <a:ext cx="3600000" cy="246857"/>
          </a:xfrm>
          <a:prstGeom prst="rect">
            <a:avLst/>
          </a:prstGeom>
          <a:noFill/>
          <a:ln>
            <a:noFill/>
          </a:ln>
        </p:spPr>
      </p:pic>
      <p:pic>
        <p:nvPicPr>
          <p:cNvPr id="379" name="Google Shape;379;p29"/>
          <p:cNvPicPr preferRelativeResize="0"/>
          <p:nvPr/>
        </p:nvPicPr>
        <p:blipFill rotWithShape="1">
          <a:blip r:embed="rId5">
            <a:alphaModFix/>
          </a:blip>
          <a:srcRect b="0" l="0" r="0" t="0"/>
          <a:stretch/>
        </p:blipFill>
        <p:spPr>
          <a:xfrm>
            <a:off x="684000" y="1584000"/>
            <a:ext cx="10800000" cy="2520000"/>
          </a:xfrm>
          <a:prstGeom prst="rect">
            <a:avLst/>
          </a:prstGeom>
          <a:noFill/>
          <a:ln>
            <a:noFill/>
          </a:ln>
        </p:spPr>
      </p:pic>
      <p:pic>
        <p:nvPicPr>
          <p:cNvPr id="380" name="Google Shape;380;p29"/>
          <p:cNvPicPr preferRelativeResize="0"/>
          <p:nvPr/>
        </p:nvPicPr>
        <p:blipFill rotWithShape="1">
          <a:blip r:embed="rId6">
            <a:alphaModFix/>
          </a:blip>
          <a:srcRect b="0" l="0" r="0" t="0"/>
          <a:stretch/>
        </p:blipFill>
        <p:spPr>
          <a:xfrm>
            <a:off x="6935775" y="4158000"/>
            <a:ext cx="3960000" cy="2394000"/>
          </a:xfrm>
          <a:prstGeom prst="rect">
            <a:avLst/>
          </a:prstGeom>
          <a:noFill/>
          <a:ln>
            <a:noFill/>
          </a:ln>
        </p:spPr>
      </p:pic>
      <p:sp>
        <p:nvSpPr>
          <p:cNvPr id="381" name="Google Shape;381;p29"/>
          <p:cNvSpPr/>
          <p:nvPr/>
        </p:nvSpPr>
        <p:spPr>
          <a:xfrm rot="-5400000">
            <a:off x="5815200" y="4918338"/>
            <a:ext cx="561600" cy="8193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9"/>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383" name="Google Shape;383;p29"/>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추천 시스템</a:t>
            </a:r>
            <a:endParaRPr b="1" i="0" sz="800" u="none" cap="none" strike="noStrike">
              <a:solidFill>
                <a:srgbClr val="000000"/>
              </a:solidFill>
              <a:latin typeface="Arial Narrow"/>
              <a:ea typeface="Arial Narrow"/>
              <a:cs typeface="Arial Narrow"/>
              <a:sym typeface="Arial Narr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ppt_w</p:attrName>
                                        </p:attrNameLst>
                                      </p:cBhvr>
                                      <p:tavLst>
                                        <p:tav fmla="" tm="0">
                                          <p:val>
                                            <p:strVal val="0"/>
                                          </p:val>
                                        </p:tav>
                                        <p:tav fmla="" tm="100000">
                                          <p:val>
                                            <p:strVal val="#ppt_w"/>
                                          </p:val>
                                        </p:tav>
                                      </p:tavLst>
                                    </p:anim>
                                    <p:anim calcmode="lin" valueType="num">
                                      <p:cBhvr additive="base">
                                        <p:cTn dur="1000"/>
                                        <p:tgtEl>
                                          <p:spTgt spid="37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411"/>
              </a:srgbClr>
            </a:gs>
            <a:gs pos="71000">
              <a:srgbClr val="9D9FA0">
                <a:alpha val="69411"/>
              </a:srgbClr>
            </a:gs>
            <a:gs pos="100000">
              <a:srgbClr val="939597"/>
            </a:gs>
          </a:gsLst>
          <a:lin ang="2700006" scaled="0"/>
        </a:gradFill>
      </p:bgPr>
    </p:bg>
    <p:spTree>
      <p:nvGrpSpPr>
        <p:cNvPr id="55" name="Shape 55"/>
        <p:cNvGrpSpPr/>
        <p:nvPr/>
      </p:nvGrpSpPr>
      <p:grpSpPr>
        <a:xfrm>
          <a:off x="0" y="0"/>
          <a:ext cx="0" cy="0"/>
          <a:chOff x="0" y="0"/>
          <a:chExt cx="0" cy="0"/>
        </a:xfrm>
      </p:grpSpPr>
      <p:sp>
        <p:nvSpPr>
          <p:cNvPr id="56" name="Google Shape;56;p3"/>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 name="Google Shape;57;p3"/>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01</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58" name="Google Shape;58;p3"/>
          <p:cNvSpPr/>
          <p:nvPr/>
        </p:nvSpPr>
        <p:spPr>
          <a:xfrm>
            <a:off x="1416350" y="927000"/>
            <a:ext cx="8865300" cy="48897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50000"/>
              </a:lnSpc>
              <a:spcBef>
                <a:spcPts val="0"/>
              </a:spcBef>
              <a:spcAft>
                <a:spcPts val="0"/>
              </a:spcAft>
              <a:buClr>
                <a:srgbClr val="3A3838"/>
              </a:buClr>
              <a:buSzPts val="1700"/>
              <a:buFont typeface="Arial Narrow"/>
              <a:buAutoNum type="arabicParenBoth"/>
            </a:pPr>
            <a:r>
              <a:rPr b="1" i="0" lang="ko-KR" sz="1700" u="none" cap="none" strike="noStrike">
                <a:solidFill>
                  <a:srgbClr val="3A3838"/>
                </a:solidFill>
                <a:latin typeface="Arial Narrow"/>
                <a:ea typeface="Arial Narrow"/>
                <a:cs typeface="Arial Narrow"/>
                <a:sym typeface="Arial Narrow"/>
              </a:rPr>
              <a:t>프로젝트 주제 및 선정배경</a:t>
            </a:r>
            <a:endParaRPr b="0" i="0" sz="1600" u="none" cap="none" strike="noStrike">
              <a:solidFill>
                <a:srgbClr val="3A3838"/>
              </a:solidFill>
              <a:latin typeface="Arial Narrow"/>
              <a:ea typeface="Arial Narrow"/>
              <a:cs typeface="Arial Narrow"/>
              <a:sym typeface="Arial Narrow"/>
            </a:endParaRPr>
          </a:p>
          <a:p>
            <a:pPr indent="-330200" lvl="0" marL="457200" marR="0" rtl="0" algn="l">
              <a:lnSpc>
                <a:spcPct val="115000"/>
              </a:lnSpc>
              <a:spcBef>
                <a:spcPts val="0"/>
              </a:spcBef>
              <a:spcAft>
                <a:spcPts val="0"/>
              </a:spcAft>
              <a:buClr>
                <a:srgbClr val="3A3838"/>
              </a:buClr>
              <a:buSzPts val="1600"/>
              <a:buFont typeface="Arial Narrow"/>
              <a:buChar char="-"/>
            </a:pPr>
            <a:r>
              <a:rPr b="0" i="0" lang="ko-KR" sz="1600" u="none" cap="none" strike="noStrike">
                <a:solidFill>
                  <a:srgbClr val="3A3838"/>
                </a:solidFill>
                <a:latin typeface="Arial Narrow"/>
                <a:ea typeface="Arial Narrow"/>
                <a:cs typeface="Arial Narrow"/>
                <a:sym typeface="Arial Narrow"/>
              </a:rPr>
              <a:t>다른 여행사는 키워드로 여행지를 추천 하는 반면,  본 프로젝트는 사용자의 요구를 일상적인 문장으로 받아 절차를 간소화시키고 더 쉽게 테마의 여행지를 추천합니다.</a:t>
            </a:r>
            <a:endParaRPr b="0" i="0" sz="1600" u="none" cap="none" strike="noStrike">
              <a:solidFill>
                <a:srgbClr val="3A3838"/>
              </a:solidFill>
              <a:latin typeface="Arial Narrow"/>
              <a:ea typeface="Arial Narrow"/>
              <a:cs typeface="Arial Narrow"/>
              <a:sym typeface="Arial Narrow"/>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3A3838"/>
              </a:solidFill>
              <a:latin typeface="Arial Narrow"/>
              <a:ea typeface="Arial Narrow"/>
              <a:cs typeface="Arial Narrow"/>
              <a:sym typeface="Arial Narrow"/>
            </a:endParaRPr>
          </a:p>
          <a:p>
            <a:pPr indent="-336550" lvl="0" marL="457200" marR="0" rtl="0" algn="l">
              <a:lnSpc>
                <a:spcPct val="150000"/>
              </a:lnSpc>
              <a:spcBef>
                <a:spcPts val="0"/>
              </a:spcBef>
              <a:spcAft>
                <a:spcPts val="0"/>
              </a:spcAft>
              <a:buClr>
                <a:srgbClr val="3A3838"/>
              </a:buClr>
              <a:buSzPts val="1700"/>
              <a:buFont typeface="Arial Narrow"/>
              <a:buAutoNum type="arabicParenBoth"/>
            </a:pPr>
            <a:r>
              <a:rPr b="1" i="0" lang="ko-KR" sz="1700" u="none" cap="none" strike="noStrike">
                <a:solidFill>
                  <a:srgbClr val="3A3838"/>
                </a:solidFill>
                <a:latin typeface="Arial Narrow"/>
                <a:ea typeface="Arial Narrow"/>
                <a:cs typeface="Arial Narrow"/>
                <a:sym typeface="Arial Narrow"/>
              </a:rPr>
              <a:t>프로젝트 구현 내용</a:t>
            </a:r>
            <a:endParaRPr b="1" i="0" sz="1700" u="none" cap="none" strike="noStrike">
              <a:solidFill>
                <a:srgbClr val="3A3838"/>
              </a:solidFill>
              <a:latin typeface="Arial Narrow"/>
              <a:ea typeface="Arial Narrow"/>
              <a:cs typeface="Arial Narrow"/>
              <a:sym typeface="Arial Narrow"/>
            </a:endParaRPr>
          </a:p>
          <a:p>
            <a:pPr indent="-330200" lvl="0" marL="457200" marR="0" rtl="0" algn="l">
              <a:lnSpc>
                <a:spcPct val="115000"/>
              </a:lnSpc>
              <a:spcBef>
                <a:spcPts val="0"/>
              </a:spcBef>
              <a:spcAft>
                <a:spcPts val="0"/>
              </a:spcAft>
              <a:buClr>
                <a:srgbClr val="3A3838"/>
              </a:buClr>
              <a:buSzPts val="1600"/>
              <a:buFont typeface="Arial Narrow"/>
              <a:buChar char="-"/>
            </a:pPr>
            <a:r>
              <a:rPr b="0" i="0" lang="ko-KR" sz="1600" u="none" cap="none" strike="noStrike">
                <a:solidFill>
                  <a:srgbClr val="3A3838"/>
                </a:solidFill>
                <a:latin typeface="Arial Narrow"/>
                <a:ea typeface="Arial Narrow"/>
                <a:cs typeface="Arial Narrow"/>
                <a:sym typeface="Arial Narrow"/>
              </a:rPr>
              <a:t>추천 알고리즘 : 기계 학습, 알고리즘 처리</a:t>
            </a:r>
            <a:endParaRPr b="0" i="0" sz="1600" u="none" cap="none" strike="noStrike">
              <a:solidFill>
                <a:srgbClr val="3A3838"/>
              </a:solidFill>
              <a:latin typeface="Arial Narrow"/>
              <a:ea typeface="Arial Narrow"/>
              <a:cs typeface="Arial Narrow"/>
              <a:sym typeface="Arial Narrow"/>
            </a:endParaRPr>
          </a:p>
          <a:p>
            <a:pPr indent="-330200" lvl="0" marL="457200" marR="0" rtl="0" algn="l">
              <a:lnSpc>
                <a:spcPct val="115000"/>
              </a:lnSpc>
              <a:spcBef>
                <a:spcPts val="0"/>
              </a:spcBef>
              <a:spcAft>
                <a:spcPts val="0"/>
              </a:spcAft>
              <a:buClr>
                <a:srgbClr val="3A3838"/>
              </a:buClr>
              <a:buSzPts val="1600"/>
              <a:buFont typeface="Arial Narrow"/>
              <a:buChar char="-"/>
            </a:pPr>
            <a:r>
              <a:rPr b="0" i="0" lang="ko-KR" sz="1600" u="none" cap="none" strike="noStrike">
                <a:solidFill>
                  <a:srgbClr val="3A3838"/>
                </a:solidFill>
                <a:latin typeface="Arial Narrow"/>
                <a:ea typeface="Arial Narrow"/>
                <a:cs typeface="Arial Narrow"/>
                <a:sym typeface="Arial Narrow"/>
              </a:rPr>
              <a:t>챗봇 : 자연어 처리</a:t>
            </a:r>
            <a:endParaRPr b="0" i="0" sz="1600" u="none" cap="none" strike="noStrike">
              <a:solidFill>
                <a:srgbClr val="3A3838"/>
              </a:solidFill>
              <a:latin typeface="Arial Narrow"/>
              <a:ea typeface="Arial Narrow"/>
              <a:cs typeface="Arial Narrow"/>
              <a:sym typeface="Arial Narrow"/>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3A3838"/>
              </a:solidFill>
              <a:latin typeface="Arial Narrow"/>
              <a:ea typeface="Arial Narrow"/>
              <a:cs typeface="Arial Narrow"/>
              <a:sym typeface="Arial Narrow"/>
            </a:endParaRPr>
          </a:p>
          <a:p>
            <a:pPr indent="0" lvl="0" marL="0" marR="0" rtl="0" algn="l">
              <a:lnSpc>
                <a:spcPct val="150000"/>
              </a:lnSpc>
              <a:spcBef>
                <a:spcPts val="0"/>
              </a:spcBef>
              <a:spcAft>
                <a:spcPts val="0"/>
              </a:spcAft>
              <a:buClr>
                <a:srgbClr val="000000"/>
              </a:buClr>
              <a:buSzPts val="1600"/>
              <a:buFont typeface="Arial"/>
              <a:buNone/>
            </a:pPr>
            <a:r>
              <a:rPr b="1" i="0" lang="ko-KR" sz="1600" u="none" cap="none" strike="noStrike">
                <a:solidFill>
                  <a:srgbClr val="3A3838"/>
                </a:solidFill>
                <a:latin typeface="Arial Narrow"/>
                <a:ea typeface="Arial Narrow"/>
                <a:cs typeface="Arial Narrow"/>
                <a:sym typeface="Arial Narrow"/>
              </a:rPr>
              <a:t>(3)</a:t>
            </a:r>
            <a:r>
              <a:rPr b="0" i="0" lang="ko-KR" sz="1600" u="none" cap="none" strike="noStrike">
                <a:solidFill>
                  <a:srgbClr val="3A3838"/>
                </a:solidFill>
                <a:latin typeface="Arial Narrow"/>
                <a:ea typeface="Arial Narrow"/>
                <a:cs typeface="Arial Narrow"/>
                <a:sym typeface="Arial Narrow"/>
              </a:rPr>
              <a:t>	</a:t>
            </a:r>
            <a:r>
              <a:rPr b="1" i="0" lang="ko-KR" sz="1700" u="none" cap="none" strike="noStrike">
                <a:solidFill>
                  <a:srgbClr val="3A3838"/>
                </a:solidFill>
                <a:latin typeface="Arial Narrow"/>
                <a:ea typeface="Arial Narrow"/>
                <a:cs typeface="Arial Narrow"/>
                <a:sym typeface="Arial Narrow"/>
              </a:rPr>
              <a:t>프로젝트 의의</a:t>
            </a:r>
            <a:endParaRPr b="1" i="0" sz="1700" u="none" cap="none" strike="noStrike">
              <a:solidFill>
                <a:srgbClr val="3A3838"/>
              </a:solidFill>
              <a:latin typeface="Arial Narrow"/>
              <a:ea typeface="Arial Narrow"/>
              <a:cs typeface="Arial Narrow"/>
              <a:sym typeface="Arial Narrow"/>
            </a:endParaRPr>
          </a:p>
          <a:p>
            <a:pPr indent="-330200" lvl="0" marL="457200" marR="0" rtl="0" algn="l">
              <a:lnSpc>
                <a:spcPct val="115000"/>
              </a:lnSpc>
              <a:spcBef>
                <a:spcPts val="0"/>
              </a:spcBef>
              <a:spcAft>
                <a:spcPts val="0"/>
              </a:spcAft>
              <a:buClr>
                <a:srgbClr val="3A3838"/>
              </a:buClr>
              <a:buSzPts val="1600"/>
              <a:buFont typeface="Arial Narrow"/>
              <a:buChar char="-"/>
            </a:pPr>
            <a:r>
              <a:rPr b="0" i="0" lang="ko-KR" sz="1600" u="none" cap="none" strike="noStrike">
                <a:solidFill>
                  <a:srgbClr val="3A3838"/>
                </a:solidFill>
                <a:latin typeface="Arial Narrow"/>
                <a:ea typeface="Arial Narrow"/>
                <a:cs typeface="Arial Narrow"/>
                <a:sym typeface="Arial Narrow"/>
              </a:rPr>
              <a:t>교육에서는 단순히 데이터 분석 및 모델 개발만 배웠다면 프로젝트를 통해 데이터 수집 및 전처리 능력을 더욱 향상 시킬 수 있습니다.</a:t>
            </a:r>
            <a:endParaRPr b="0" i="0" sz="1600" u="none" cap="none" strike="noStrike">
              <a:solidFill>
                <a:srgbClr val="3A3838"/>
              </a:solidFill>
              <a:latin typeface="Arial Narrow"/>
              <a:ea typeface="Arial Narrow"/>
              <a:cs typeface="Arial Narrow"/>
              <a:sym typeface="Arial Narrow"/>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3A3838"/>
              </a:solidFill>
              <a:latin typeface="Arial Narrow"/>
              <a:ea typeface="Arial Narrow"/>
              <a:cs typeface="Arial Narrow"/>
              <a:sym typeface="Arial Narrow"/>
            </a:endParaRPr>
          </a:p>
          <a:p>
            <a:pPr indent="0" lvl="0" marL="0" marR="0" rtl="0" algn="l">
              <a:lnSpc>
                <a:spcPct val="150000"/>
              </a:lnSpc>
              <a:spcBef>
                <a:spcPts val="0"/>
              </a:spcBef>
              <a:spcAft>
                <a:spcPts val="0"/>
              </a:spcAft>
              <a:buClr>
                <a:srgbClr val="000000"/>
              </a:buClr>
              <a:buSzPts val="1600"/>
              <a:buFont typeface="Arial"/>
              <a:buNone/>
            </a:pPr>
            <a:r>
              <a:rPr b="1" i="0" lang="ko-KR" sz="1600" u="none" cap="none" strike="noStrike">
                <a:solidFill>
                  <a:srgbClr val="3A3838"/>
                </a:solidFill>
                <a:latin typeface="Arial Narrow"/>
                <a:ea typeface="Arial Narrow"/>
                <a:cs typeface="Arial Narrow"/>
                <a:sym typeface="Arial Narrow"/>
              </a:rPr>
              <a:t>(4)</a:t>
            </a:r>
            <a:r>
              <a:rPr b="0" i="0" lang="ko-KR" sz="1600" u="none" cap="none" strike="noStrike">
                <a:solidFill>
                  <a:srgbClr val="3A3838"/>
                </a:solidFill>
                <a:latin typeface="Arial Narrow"/>
                <a:ea typeface="Arial Narrow"/>
                <a:cs typeface="Arial Narrow"/>
                <a:sym typeface="Arial Narrow"/>
              </a:rPr>
              <a:t>	</a:t>
            </a:r>
            <a:r>
              <a:rPr b="1" i="0" lang="ko-KR" sz="1700" u="none" cap="none" strike="noStrike">
                <a:solidFill>
                  <a:srgbClr val="3A3838"/>
                </a:solidFill>
                <a:latin typeface="Arial Narrow"/>
                <a:ea typeface="Arial Narrow"/>
                <a:cs typeface="Arial Narrow"/>
                <a:sym typeface="Arial Narrow"/>
              </a:rPr>
              <a:t>개발 환경</a:t>
            </a:r>
            <a:endParaRPr b="1" i="0" sz="1700" u="none" cap="none" strike="noStrike">
              <a:solidFill>
                <a:srgbClr val="3A3838"/>
              </a:solidFill>
              <a:latin typeface="Arial Narrow"/>
              <a:ea typeface="Arial Narrow"/>
              <a:cs typeface="Arial Narrow"/>
              <a:sym typeface="Arial Narrow"/>
            </a:endParaRPr>
          </a:p>
          <a:p>
            <a:pPr indent="-330200" lvl="0" marL="457200" marR="0" rtl="0" algn="l">
              <a:lnSpc>
                <a:spcPct val="115000"/>
              </a:lnSpc>
              <a:spcBef>
                <a:spcPts val="0"/>
              </a:spcBef>
              <a:spcAft>
                <a:spcPts val="0"/>
              </a:spcAft>
              <a:buClr>
                <a:srgbClr val="3A3838"/>
              </a:buClr>
              <a:buSzPts val="1600"/>
              <a:buFont typeface="Arial Narrow"/>
              <a:buChar char="-"/>
            </a:pPr>
            <a:r>
              <a:rPr b="0" i="0" lang="ko-KR" sz="1600" u="none" cap="none" strike="noStrike">
                <a:solidFill>
                  <a:srgbClr val="3A3838"/>
                </a:solidFill>
                <a:latin typeface="Arial Narrow"/>
                <a:ea typeface="Arial Narrow"/>
                <a:cs typeface="Arial Narrow"/>
                <a:sym typeface="Arial Narrow"/>
              </a:rPr>
              <a:t>코랩, 플라스크</a:t>
            </a:r>
            <a:endParaRPr b="0" i="0" sz="1600" u="none" cap="none" strike="noStrike">
              <a:solidFill>
                <a:srgbClr val="3A3838"/>
              </a:solidFill>
              <a:latin typeface="Arial Narrow"/>
              <a:ea typeface="Arial Narrow"/>
              <a:cs typeface="Arial Narrow"/>
              <a:sym typeface="Arial Narrow"/>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3A3838"/>
              </a:solidFill>
              <a:latin typeface="Arial Narrow"/>
              <a:ea typeface="Arial Narrow"/>
              <a:cs typeface="Arial Narrow"/>
              <a:sym typeface="Arial Narrow"/>
            </a:endParaRPr>
          </a:p>
          <a:p>
            <a:pPr indent="0" lvl="0" marL="0" marR="0" rtl="0" algn="l">
              <a:lnSpc>
                <a:spcPct val="150000"/>
              </a:lnSpc>
              <a:spcBef>
                <a:spcPts val="0"/>
              </a:spcBef>
              <a:spcAft>
                <a:spcPts val="0"/>
              </a:spcAft>
              <a:buClr>
                <a:srgbClr val="000000"/>
              </a:buClr>
              <a:buSzPts val="1600"/>
              <a:buFont typeface="Arial"/>
              <a:buNone/>
            </a:pPr>
            <a:r>
              <a:rPr b="1" i="0" lang="ko-KR" sz="1600" u="none" cap="none" strike="noStrike">
                <a:solidFill>
                  <a:srgbClr val="3A3838"/>
                </a:solidFill>
                <a:latin typeface="Arial Narrow"/>
                <a:ea typeface="Arial Narrow"/>
                <a:cs typeface="Arial Narrow"/>
                <a:sym typeface="Arial Narrow"/>
              </a:rPr>
              <a:t>(5)</a:t>
            </a:r>
            <a:r>
              <a:rPr b="0" i="0" lang="ko-KR" sz="1600" u="none" cap="none" strike="noStrike">
                <a:solidFill>
                  <a:srgbClr val="3A3838"/>
                </a:solidFill>
                <a:latin typeface="Arial Narrow"/>
                <a:ea typeface="Arial Narrow"/>
                <a:cs typeface="Arial Narrow"/>
                <a:sym typeface="Arial Narrow"/>
              </a:rPr>
              <a:t>	</a:t>
            </a:r>
            <a:r>
              <a:rPr b="1" i="0" lang="ko-KR" sz="1700" u="none" cap="none" strike="noStrike">
                <a:solidFill>
                  <a:srgbClr val="3A3838"/>
                </a:solidFill>
                <a:latin typeface="Arial Narrow"/>
                <a:ea typeface="Arial Narrow"/>
                <a:cs typeface="Arial Narrow"/>
                <a:sym typeface="Arial Narrow"/>
              </a:rPr>
              <a:t>기대 효과</a:t>
            </a:r>
            <a:endParaRPr b="1" i="0" sz="1700" u="none" cap="none" strike="noStrike">
              <a:solidFill>
                <a:srgbClr val="3A3838"/>
              </a:solidFill>
              <a:latin typeface="Arial Narrow"/>
              <a:ea typeface="Arial Narrow"/>
              <a:cs typeface="Arial Narrow"/>
              <a:sym typeface="Arial Narrow"/>
            </a:endParaRPr>
          </a:p>
          <a:p>
            <a:pPr indent="-330200" lvl="0" marL="457200" marR="0" rtl="0" algn="l">
              <a:lnSpc>
                <a:spcPct val="115000"/>
              </a:lnSpc>
              <a:spcBef>
                <a:spcPts val="0"/>
              </a:spcBef>
              <a:spcAft>
                <a:spcPts val="0"/>
              </a:spcAft>
              <a:buClr>
                <a:srgbClr val="3A3838"/>
              </a:buClr>
              <a:buSzPts val="1600"/>
              <a:buFont typeface="Arial Narrow"/>
              <a:buChar char="-"/>
            </a:pPr>
            <a:r>
              <a:rPr b="0" i="0" lang="ko-KR" sz="1600" u="none" cap="none" strike="noStrike">
                <a:solidFill>
                  <a:srgbClr val="3A3838"/>
                </a:solidFill>
                <a:latin typeface="Arial Narrow"/>
                <a:ea typeface="Arial Narrow"/>
                <a:cs typeface="Arial Narrow"/>
                <a:sym typeface="Arial Narrow"/>
              </a:rPr>
              <a:t>사용자가 직접 여행지를 고르지 않아도 여행지를 골라주며, 여행 만족도 상승 및  색다른 여행이 가능합니다.</a:t>
            </a:r>
            <a:endParaRPr b="0" i="0" sz="1600" u="none" cap="none" strike="noStrike">
              <a:solidFill>
                <a:srgbClr val="3A3838"/>
              </a:solidFill>
              <a:latin typeface="Arial Narrow"/>
              <a:ea typeface="Arial Narrow"/>
              <a:cs typeface="Arial Narrow"/>
              <a:sym typeface="Arial Narrow"/>
            </a:endParaRPr>
          </a:p>
        </p:txBody>
      </p:sp>
      <p:sp>
        <p:nvSpPr>
          <p:cNvPr id="59" name="Google Shape;59;p3"/>
          <p:cNvSpPr txBox="1"/>
          <p:nvPr/>
        </p:nvSpPr>
        <p:spPr>
          <a:xfrm>
            <a:off x="1080000" y="360000"/>
            <a:ext cx="212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a:ea typeface="Arial"/>
                <a:cs typeface="Arial"/>
                <a:sym typeface="Arial"/>
              </a:rPr>
              <a:t>프로젝트 개요</a:t>
            </a:r>
            <a:endParaRPr b="1" i="0" sz="1400" u="none" cap="none" strike="noStrike">
              <a:solidFill>
                <a:srgbClr val="000000"/>
              </a:solidFill>
              <a:latin typeface="Arial"/>
              <a:ea typeface="Arial"/>
              <a:cs typeface="Arial"/>
              <a:sym typeface="Arial"/>
            </a:endParaRPr>
          </a:p>
        </p:txBody>
      </p:sp>
      <p:sp>
        <p:nvSpPr>
          <p:cNvPr id="60" name="Google Shape;60;p3"/>
          <p:cNvSpPr txBox="1"/>
          <p:nvPr/>
        </p:nvSpPr>
        <p:spPr>
          <a:xfrm>
            <a:off x="288000" y="216000"/>
            <a:ext cx="792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01</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61" name="Google Shape;61;p3"/>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387" name="Shape 387"/>
        <p:cNvGrpSpPr/>
        <p:nvPr/>
      </p:nvGrpSpPr>
      <p:grpSpPr>
        <a:xfrm>
          <a:off x="0" y="0"/>
          <a:ext cx="0" cy="0"/>
          <a:chOff x="0" y="0"/>
          <a:chExt cx="0" cy="0"/>
        </a:xfrm>
      </p:grpSpPr>
      <p:sp>
        <p:nvSpPr>
          <p:cNvPr id="388" name="Google Shape;388;p30"/>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35714"/>
              </a:lnSpc>
              <a:spcBef>
                <a:spcPts val="0"/>
              </a:spcBef>
              <a:spcAft>
                <a:spcPts val="0"/>
              </a:spcAft>
              <a:buClr>
                <a:srgbClr val="000000"/>
              </a:buClr>
              <a:buSzPts val="1050"/>
              <a:buFont typeface="Arial"/>
              <a:buNone/>
            </a:pPr>
            <a:r>
              <a:t/>
            </a:r>
            <a:endParaRPr b="0" i="0" sz="1050" u="none" cap="none" strike="noStrike">
              <a:solidFill>
                <a:srgbClr val="6AA94F"/>
              </a:solidFill>
              <a:highlight>
                <a:srgbClr val="1E1E1E"/>
              </a:highlight>
              <a:latin typeface="Courier New"/>
              <a:ea typeface="Courier New"/>
              <a:cs typeface="Courier New"/>
              <a:sym typeface="Courier New"/>
            </a:endParaRPr>
          </a:p>
        </p:txBody>
      </p:sp>
      <p:cxnSp>
        <p:nvCxnSpPr>
          <p:cNvPr id="389" name="Google Shape;389;p30"/>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390" name="Google Shape;390;p30"/>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391" name="Google Shape;391;p30"/>
          <p:cNvSpPr txBox="1"/>
          <p:nvPr/>
        </p:nvSpPr>
        <p:spPr>
          <a:xfrm>
            <a:off x="1330575" y="1098000"/>
            <a:ext cx="8028000" cy="36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6. 성능</a:t>
            </a:r>
            <a:endParaRPr b="0" i="0" sz="1200" u="none" cap="none" strike="noStrike">
              <a:solidFill>
                <a:srgbClr val="D5D5D5"/>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 </a:t>
            </a:r>
            <a:endParaRPr b="0" i="0" sz="1200" u="none" cap="none" strike="noStrike">
              <a:solidFill>
                <a:srgbClr val="D5D5D5"/>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p:txBody>
      </p:sp>
      <p:sp>
        <p:nvSpPr>
          <p:cNvPr id="392" name="Google Shape;392;p30"/>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393" name="Google Shape;393;p30"/>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추천 시스템</a:t>
            </a:r>
            <a:endParaRPr b="1" i="0" sz="800" u="none" cap="none" strike="noStrike">
              <a:solidFill>
                <a:srgbClr val="000000"/>
              </a:solidFill>
              <a:latin typeface="Arial Narrow"/>
              <a:ea typeface="Arial Narrow"/>
              <a:cs typeface="Arial Narrow"/>
              <a:sym typeface="Arial Narrow"/>
            </a:endParaRPr>
          </a:p>
        </p:txBody>
      </p:sp>
      <p:pic>
        <p:nvPicPr>
          <p:cNvPr id="394" name="Google Shape;394;p30"/>
          <p:cNvPicPr preferRelativeResize="0"/>
          <p:nvPr/>
        </p:nvPicPr>
        <p:blipFill rotWithShape="1">
          <a:blip r:embed="rId4">
            <a:alphaModFix/>
          </a:blip>
          <a:srcRect b="0" l="0" r="0" t="0"/>
          <a:stretch/>
        </p:blipFill>
        <p:spPr>
          <a:xfrm>
            <a:off x="718575" y="1616275"/>
            <a:ext cx="8639999" cy="4860000"/>
          </a:xfrm>
          <a:prstGeom prst="rect">
            <a:avLst/>
          </a:prstGeom>
          <a:noFill/>
          <a:ln cap="flat" cmpd="sng" w="9525">
            <a:solidFill>
              <a:schemeClr val="dk1"/>
            </a:solidFill>
            <a:prstDash val="solid"/>
            <a:round/>
            <a:headEnd len="sm" w="sm" type="none"/>
            <a:tailEnd len="sm" w="sm" type="none"/>
          </a:ln>
        </p:spPr>
      </p:pic>
      <p:sp>
        <p:nvSpPr>
          <p:cNvPr id="395" name="Google Shape;395;p30"/>
          <p:cNvSpPr txBox="1"/>
          <p:nvPr/>
        </p:nvSpPr>
        <p:spPr>
          <a:xfrm>
            <a:off x="9282375" y="1616275"/>
            <a:ext cx="2673900" cy="108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ko-KR" sz="1400" u="none" cap="none" strike="noStrike">
                <a:solidFill>
                  <a:srgbClr val="595959"/>
                </a:solidFill>
                <a:latin typeface="Arial Narrow"/>
                <a:ea typeface="Arial Narrow"/>
                <a:cs typeface="Arial Narrow"/>
                <a:sym typeface="Arial Narrow"/>
              </a:rPr>
              <a:t>입력된 테마에 가장 적합하는 장소를 우선적으로 추천함을 볼 수 있습니다</a:t>
            </a:r>
            <a:endParaRPr b="0" i="0" sz="1400" u="none" cap="none" strike="noStrike">
              <a:solidFill>
                <a:srgbClr val="595959"/>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ko-KR" sz="1400" u="none" cap="none" strike="noStrike">
                <a:solidFill>
                  <a:srgbClr val="595959"/>
                </a:solidFill>
                <a:latin typeface="Arial Narrow"/>
                <a:ea typeface="Arial Narrow"/>
                <a:cs typeface="Arial Narrow"/>
                <a:sym typeface="Arial Narrow"/>
              </a:rPr>
              <a:t> </a:t>
            </a:r>
            <a:endParaRPr b="0" i="0" sz="1400" u="none" cap="none" strike="noStrike">
              <a:solidFill>
                <a:srgbClr val="595959"/>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1400" u="none" cap="none" strike="noStrike">
              <a:solidFill>
                <a:srgbClr val="3F3F3F"/>
              </a:solidFill>
              <a:latin typeface="Arial Narrow"/>
              <a:ea typeface="Arial Narrow"/>
              <a:cs typeface="Arial Narrow"/>
              <a:sym typeface="Arial Narrow"/>
            </a:endParaRPr>
          </a:p>
        </p:txBody>
      </p:sp>
      <p:sp>
        <p:nvSpPr>
          <p:cNvPr id="396" name="Google Shape;396;p30"/>
          <p:cNvSpPr/>
          <p:nvPr/>
        </p:nvSpPr>
        <p:spPr>
          <a:xfrm>
            <a:off x="2173100" y="1557350"/>
            <a:ext cx="1698900" cy="4729200"/>
          </a:xfrm>
          <a:prstGeom prst="rect">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400" name="Shape 400"/>
        <p:cNvGrpSpPr/>
        <p:nvPr/>
      </p:nvGrpSpPr>
      <p:grpSpPr>
        <a:xfrm>
          <a:off x="0" y="0"/>
          <a:ext cx="0" cy="0"/>
          <a:chOff x="0" y="0"/>
          <a:chExt cx="0" cy="0"/>
        </a:xfrm>
      </p:grpSpPr>
      <p:sp>
        <p:nvSpPr>
          <p:cNvPr id="401" name="Google Shape;401;p31"/>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35714"/>
              </a:lnSpc>
              <a:spcBef>
                <a:spcPts val="0"/>
              </a:spcBef>
              <a:spcAft>
                <a:spcPts val="0"/>
              </a:spcAft>
              <a:buClr>
                <a:srgbClr val="000000"/>
              </a:buClr>
              <a:buSzPts val="1050"/>
              <a:buFont typeface="Arial"/>
              <a:buNone/>
            </a:pPr>
            <a:r>
              <a:t/>
            </a:r>
            <a:endParaRPr b="0" i="0" sz="1050" u="none" cap="none" strike="noStrike">
              <a:solidFill>
                <a:srgbClr val="6AA94F"/>
              </a:solidFill>
              <a:highlight>
                <a:srgbClr val="1E1E1E"/>
              </a:highlight>
              <a:latin typeface="Courier New"/>
              <a:ea typeface="Courier New"/>
              <a:cs typeface="Courier New"/>
              <a:sym typeface="Courier New"/>
            </a:endParaRPr>
          </a:p>
        </p:txBody>
      </p:sp>
      <p:cxnSp>
        <p:nvCxnSpPr>
          <p:cNvPr id="402" name="Google Shape;402;p31"/>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403" name="Google Shape;403;p31"/>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404" name="Google Shape;404;p31"/>
          <p:cNvSpPr txBox="1"/>
          <p:nvPr/>
        </p:nvSpPr>
        <p:spPr>
          <a:xfrm>
            <a:off x="1330575" y="1098000"/>
            <a:ext cx="8028000" cy="36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시연 영상</a:t>
            </a:r>
            <a:endParaRPr b="0" i="0" sz="1200" u="none" cap="none" strike="noStrike">
              <a:solidFill>
                <a:srgbClr val="D5D5D5"/>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 </a:t>
            </a:r>
            <a:endParaRPr b="0" i="0" sz="1200" u="none" cap="none" strike="noStrike">
              <a:solidFill>
                <a:srgbClr val="D5D5D5"/>
              </a:solidFill>
              <a:highlight>
                <a:srgbClr val="38383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1" i="0" sz="1800" u="none" cap="none" strike="noStrike">
              <a:solidFill>
                <a:srgbClr val="3F3F3F"/>
              </a:solidFill>
              <a:latin typeface="Arial Narrow"/>
              <a:ea typeface="Arial Narrow"/>
              <a:cs typeface="Arial Narrow"/>
              <a:sym typeface="Arial Narrow"/>
            </a:endParaRPr>
          </a:p>
        </p:txBody>
      </p:sp>
      <p:sp>
        <p:nvSpPr>
          <p:cNvPr id="405" name="Google Shape;405;p31"/>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406" name="Google Shape;406;p31"/>
          <p:cNvSpPr txBox="1"/>
          <p:nvPr/>
        </p:nvSpPr>
        <p:spPr>
          <a:xfrm>
            <a:off x="1404000" y="360000"/>
            <a:ext cx="532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최종 시연</a:t>
            </a:r>
            <a:endParaRPr b="1" i="0" sz="800" u="none" cap="none" strike="noStrike">
              <a:solidFill>
                <a:srgbClr val="000000"/>
              </a:solidFill>
              <a:latin typeface="Arial Narrow"/>
              <a:ea typeface="Arial Narrow"/>
              <a:cs typeface="Arial Narrow"/>
              <a:sym typeface="Arial Narrow"/>
            </a:endParaRPr>
          </a:p>
        </p:txBody>
      </p:sp>
      <p:pic>
        <p:nvPicPr>
          <p:cNvPr id="407" name="Google Shape;407;p31" title="프로젝트.mp4">
            <a:hlinkClick r:id="rId4"/>
          </p:cNvPr>
          <p:cNvPicPr preferRelativeResize="0"/>
          <p:nvPr/>
        </p:nvPicPr>
        <p:blipFill rotWithShape="1">
          <a:blip r:embed="rId5">
            <a:alphaModFix/>
          </a:blip>
          <a:srcRect b="0" l="0" r="0" t="0"/>
          <a:stretch/>
        </p:blipFill>
        <p:spPr>
          <a:xfrm>
            <a:off x="1255925" y="1576325"/>
            <a:ext cx="9880650" cy="4691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939597">
            <a:alpha val="9019"/>
          </a:srgbClr>
        </a:solidFill>
      </p:bgPr>
    </p:bg>
    <p:spTree>
      <p:nvGrpSpPr>
        <p:cNvPr id="411" name="Shape 411"/>
        <p:cNvGrpSpPr/>
        <p:nvPr/>
      </p:nvGrpSpPr>
      <p:grpSpPr>
        <a:xfrm>
          <a:off x="0" y="0"/>
          <a:ext cx="0" cy="0"/>
          <a:chOff x="0" y="0"/>
          <a:chExt cx="0" cy="0"/>
        </a:xfrm>
      </p:grpSpPr>
      <p:pic>
        <p:nvPicPr>
          <p:cNvPr id="412" name="Google Shape;412;p32"/>
          <p:cNvPicPr preferRelativeResize="0"/>
          <p:nvPr/>
        </p:nvPicPr>
        <p:blipFill rotWithShape="1">
          <a:blip r:embed="rId3">
            <a:alphaModFix/>
          </a:blip>
          <a:srcRect b="0" l="0" r="0" t="0"/>
          <a:stretch/>
        </p:blipFill>
        <p:spPr>
          <a:xfrm flipH="1">
            <a:off x="5231778" y="0"/>
            <a:ext cx="396169" cy="6858000"/>
          </a:xfrm>
          <a:prstGeom prst="rect">
            <a:avLst/>
          </a:prstGeom>
          <a:noFill/>
          <a:ln>
            <a:noFill/>
          </a:ln>
        </p:spPr>
      </p:pic>
      <p:sp>
        <p:nvSpPr>
          <p:cNvPr id="413" name="Google Shape;413;p32"/>
          <p:cNvSpPr txBox="1"/>
          <p:nvPr/>
        </p:nvSpPr>
        <p:spPr>
          <a:xfrm>
            <a:off x="6300000" y="1494000"/>
            <a:ext cx="367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Narrow"/>
                <a:ea typeface="Arial Narrow"/>
                <a:cs typeface="Arial Narrow"/>
                <a:sym typeface="Arial Narrow"/>
              </a:rPr>
              <a:t>01. 프로젝트 개요</a:t>
            </a:r>
            <a:endParaRPr b="1" i="0" sz="2800" u="none" cap="none" strike="noStrike">
              <a:solidFill>
                <a:srgbClr val="D0CECE"/>
              </a:solidFill>
              <a:latin typeface="Arial Narrow"/>
              <a:ea typeface="Arial Narrow"/>
              <a:cs typeface="Arial Narrow"/>
              <a:sym typeface="Arial Narrow"/>
            </a:endParaRPr>
          </a:p>
        </p:txBody>
      </p:sp>
      <p:sp>
        <p:nvSpPr>
          <p:cNvPr id="414" name="Google Shape;414;p32"/>
          <p:cNvSpPr txBox="1"/>
          <p:nvPr/>
        </p:nvSpPr>
        <p:spPr>
          <a:xfrm>
            <a:off x="6300000" y="2287034"/>
            <a:ext cx="4969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Narrow"/>
                <a:ea typeface="Arial Narrow"/>
                <a:cs typeface="Arial Narrow"/>
                <a:sym typeface="Arial Narrow"/>
              </a:rPr>
              <a:t>02. 프로젝트 팀 구성 및 역할</a:t>
            </a:r>
            <a:endParaRPr b="1" i="0" sz="1400" u="none" cap="none" strike="noStrike">
              <a:solidFill>
                <a:srgbClr val="D0CECE"/>
              </a:solidFill>
              <a:latin typeface="Arial Narrow"/>
              <a:ea typeface="Arial Narrow"/>
              <a:cs typeface="Arial Narrow"/>
              <a:sym typeface="Arial Narrow"/>
            </a:endParaRPr>
          </a:p>
        </p:txBody>
      </p:sp>
      <p:sp>
        <p:nvSpPr>
          <p:cNvPr id="415" name="Google Shape;415;p32"/>
          <p:cNvSpPr txBox="1"/>
          <p:nvPr/>
        </p:nvSpPr>
        <p:spPr>
          <a:xfrm>
            <a:off x="6300000" y="3078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0CECE"/>
                </a:solidFill>
                <a:latin typeface="Arial Narrow"/>
                <a:ea typeface="Arial Narrow"/>
                <a:cs typeface="Arial Narrow"/>
                <a:sym typeface="Arial Narrow"/>
              </a:rPr>
              <a:t>03. 프로젝트 수행 절차 및 결과</a:t>
            </a:r>
            <a:endParaRPr b="0" i="0" sz="1400" u="none" cap="none" strike="noStrike">
              <a:solidFill>
                <a:srgbClr val="D0CECE"/>
              </a:solidFill>
              <a:latin typeface="Arial Narrow"/>
              <a:ea typeface="Arial Narrow"/>
              <a:cs typeface="Arial Narrow"/>
              <a:sym typeface="Arial Narrow"/>
            </a:endParaRPr>
          </a:p>
        </p:txBody>
      </p:sp>
      <p:sp>
        <p:nvSpPr>
          <p:cNvPr id="416" name="Google Shape;416;p32"/>
          <p:cNvSpPr txBox="1"/>
          <p:nvPr/>
        </p:nvSpPr>
        <p:spPr>
          <a:xfrm>
            <a:off x="6300000" y="3870000"/>
            <a:ext cx="44799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Arial Narrow"/>
                <a:ea typeface="Arial Narrow"/>
                <a:cs typeface="Arial Narrow"/>
                <a:sym typeface="Arial Narrow"/>
              </a:rPr>
              <a:t>04. 자체 평가 의견</a:t>
            </a:r>
            <a:endParaRPr b="0" i="0" sz="1400" u="none" cap="none" strike="noStrike">
              <a:solidFill>
                <a:schemeClr val="dk1"/>
              </a:solidFill>
              <a:latin typeface="Arial Narrow"/>
              <a:ea typeface="Arial Narrow"/>
              <a:cs typeface="Arial Narrow"/>
              <a:sym typeface="Arial Narrow"/>
            </a:endParaRPr>
          </a:p>
        </p:txBody>
      </p:sp>
      <p:sp>
        <p:nvSpPr>
          <p:cNvPr id="417" name="Google Shape;417;p32"/>
          <p:cNvSpPr/>
          <p:nvPr/>
        </p:nvSpPr>
        <p:spPr>
          <a:xfrm>
            <a:off x="1" y="0"/>
            <a:ext cx="5231700" cy="6858000"/>
          </a:xfrm>
          <a:prstGeom prst="rect">
            <a:avLst/>
          </a:prstGeom>
          <a:solidFill>
            <a:srgbClr val="F5DF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ko-KR" sz="4000" u="none" cap="none" strike="noStrike">
                <a:solidFill>
                  <a:srgbClr val="3F3F3F"/>
                </a:solidFill>
                <a:latin typeface="Arial Narrow"/>
                <a:ea typeface="Arial Narrow"/>
                <a:cs typeface="Arial Narrow"/>
                <a:sym typeface="Arial Narrow"/>
              </a:rPr>
              <a:t>목차</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411"/>
              </a:srgbClr>
            </a:gs>
            <a:gs pos="71000">
              <a:srgbClr val="939597">
                <a:alpha val="69411"/>
              </a:srgbClr>
            </a:gs>
            <a:gs pos="100000">
              <a:srgbClr val="939597"/>
            </a:gs>
          </a:gsLst>
          <a:lin ang="2700006" scaled="0"/>
        </a:gradFill>
      </p:bgPr>
    </p:bg>
    <p:spTree>
      <p:nvGrpSpPr>
        <p:cNvPr id="421" name="Shape 421"/>
        <p:cNvGrpSpPr/>
        <p:nvPr/>
      </p:nvGrpSpPr>
      <p:grpSpPr>
        <a:xfrm>
          <a:off x="0" y="0"/>
          <a:ext cx="0" cy="0"/>
          <a:chOff x="0" y="0"/>
          <a:chExt cx="0" cy="0"/>
        </a:xfrm>
      </p:grpSpPr>
      <p:sp>
        <p:nvSpPr>
          <p:cNvPr id="422" name="Google Shape;422;p33"/>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3" name="Google Shape;423;p33"/>
          <p:cNvSpPr txBox="1"/>
          <p:nvPr/>
        </p:nvSpPr>
        <p:spPr>
          <a:xfrm>
            <a:off x="1332000" y="1098000"/>
            <a:ext cx="1020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i="0" lang="ko-KR" sz="1800" u="none" cap="none" strike="noStrike">
                <a:solidFill>
                  <a:srgbClr val="3A3838"/>
                </a:solidFill>
                <a:latin typeface="Calibri"/>
                <a:ea typeface="Calibri"/>
                <a:cs typeface="Calibri"/>
                <a:sym typeface="Calibri"/>
              </a:rPr>
              <a:t>팀원 별 느낀점</a:t>
            </a:r>
            <a:endParaRPr b="1" i="0" sz="1800" u="none" cap="none" strike="noStrike">
              <a:solidFill>
                <a:srgbClr val="3A3838"/>
              </a:solidFill>
              <a:latin typeface="Calibri"/>
              <a:ea typeface="Calibri"/>
              <a:cs typeface="Calibri"/>
              <a:sym typeface="Calibri"/>
            </a:endParaRPr>
          </a:p>
        </p:txBody>
      </p:sp>
      <p:sp>
        <p:nvSpPr>
          <p:cNvPr id="424" name="Google Shape;424;p33"/>
          <p:cNvSpPr txBox="1"/>
          <p:nvPr/>
        </p:nvSpPr>
        <p:spPr>
          <a:xfrm>
            <a:off x="857373" y="1746724"/>
            <a:ext cx="10854900" cy="44022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50000"/>
              </a:lnSpc>
              <a:spcBef>
                <a:spcPts val="0"/>
              </a:spcBef>
              <a:spcAft>
                <a:spcPts val="0"/>
              </a:spcAft>
              <a:buClr>
                <a:srgbClr val="3A3838"/>
              </a:buClr>
              <a:buSzPts val="1600"/>
              <a:buFont typeface="Calibri"/>
              <a:buChar char="-"/>
            </a:pPr>
            <a:r>
              <a:rPr b="1" i="0" lang="ko-KR" sz="1600" u="none" cap="none" strike="noStrike">
                <a:solidFill>
                  <a:srgbClr val="3A3838"/>
                </a:solidFill>
                <a:latin typeface="Calibri"/>
                <a:ea typeface="Calibri"/>
                <a:cs typeface="Calibri"/>
                <a:sym typeface="Calibri"/>
              </a:rPr>
              <a:t>민경태</a:t>
            </a:r>
            <a:endParaRPr b="1"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파이널 프로젝트를 경험하면서 구성원 간의 소통과 계획에 대한 중요성을 깨달을 수 있었던 유의미한 경험이었습니다.</a:t>
            </a:r>
            <a:endParaRPr b="0" i="0" sz="1600" u="none" cap="none" strike="noStrike">
              <a:solidFill>
                <a:srgbClr val="3A3838"/>
              </a:solidFill>
              <a:latin typeface="Calibri"/>
              <a:ea typeface="Calibri"/>
              <a:cs typeface="Calibri"/>
              <a:sym typeface="Calibri"/>
            </a:endParaRPr>
          </a:p>
          <a:p>
            <a:pPr indent="-330200" lvl="0" marL="457200" marR="0" rtl="0" algn="l">
              <a:lnSpc>
                <a:spcPct val="150000"/>
              </a:lnSpc>
              <a:spcBef>
                <a:spcPts val="0"/>
              </a:spcBef>
              <a:spcAft>
                <a:spcPts val="0"/>
              </a:spcAft>
              <a:buClr>
                <a:srgbClr val="3A3838"/>
              </a:buClr>
              <a:buSzPts val="1600"/>
              <a:buFont typeface="Calibri"/>
              <a:buChar char="-"/>
            </a:pPr>
            <a:r>
              <a:rPr b="1" i="0" lang="ko-KR" sz="1600" u="none" cap="none" strike="noStrike">
                <a:solidFill>
                  <a:srgbClr val="3A3838"/>
                </a:solidFill>
                <a:latin typeface="Calibri"/>
                <a:ea typeface="Calibri"/>
                <a:cs typeface="Calibri"/>
                <a:sym typeface="Calibri"/>
              </a:rPr>
              <a:t>김동현</a:t>
            </a:r>
            <a:endParaRPr b="1"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 알려고 노력 한다기 보다는 모르는 것을 아는 과정을 체화하기 위해 노력해야 한다는 것이었습니다.</a:t>
            </a:r>
            <a:endParaRPr b="0" i="0" sz="1600" u="none" cap="none" strike="noStrike">
              <a:solidFill>
                <a:srgbClr val="3A3838"/>
              </a:solidFill>
              <a:latin typeface="Calibri"/>
              <a:ea typeface="Calibri"/>
              <a:cs typeface="Calibri"/>
              <a:sym typeface="Calibri"/>
            </a:endParaRPr>
          </a:p>
          <a:p>
            <a:pPr indent="-330200" lvl="0" marL="457200" marR="0" rtl="0" algn="l">
              <a:lnSpc>
                <a:spcPct val="150000"/>
              </a:lnSpc>
              <a:spcBef>
                <a:spcPts val="0"/>
              </a:spcBef>
              <a:spcAft>
                <a:spcPts val="0"/>
              </a:spcAft>
              <a:buClr>
                <a:srgbClr val="3A3838"/>
              </a:buClr>
              <a:buSzPts val="1600"/>
              <a:buFont typeface="Calibri"/>
              <a:buChar char="-"/>
            </a:pPr>
            <a:r>
              <a:rPr b="1" i="0" lang="ko-KR" sz="1600" u="none" cap="none" strike="noStrike">
                <a:solidFill>
                  <a:srgbClr val="3A3838"/>
                </a:solidFill>
                <a:latin typeface="Calibri"/>
                <a:ea typeface="Calibri"/>
                <a:cs typeface="Calibri"/>
                <a:sym typeface="Calibri"/>
              </a:rPr>
              <a:t>손찬우</a:t>
            </a:r>
            <a:endParaRPr b="1"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모은 데이터를 많이 살릴 수 없어서 아쉽습니다. </a:t>
            </a:r>
            <a:endParaRPr b="0" i="0" sz="1600" u="none" cap="none" strike="noStrike">
              <a:solidFill>
                <a:srgbClr val="3A3838"/>
              </a:solidFill>
              <a:latin typeface="Calibri"/>
              <a:ea typeface="Calibri"/>
              <a:cs typeface="Calibri"/>
              <a:sym typeface="Calibri"/>
            </a:endParaRPr>
          </a:p>
          <a:p>
            <a:pPr indent="-330200" lvl="0" marL="457200" marR="0" rtl="0" algn="l">
              <a:lnSpc>
                <a:spcPct val="150000"/>
              </a:lnSpc>
              <a:spcBef>
                <a:spcPts val="0"/>
              </a:spcBef>
              <a:spcAft>
                <a:spcPts val="0"/>
              </a:spcAft>
              <a:buClr>
                <a:srgbClr val="3A3838"/>
              </a:buClr>
              <a:buSzPts val="1600"/>
              <a:buFont typeface="Calibri"/>
              <a:buChar char="-"/>
            </a:pPr>
            <a:r>
              <a:rPr b="1" i="0" lang="ko-KR" sz="1600" u="none" cap="none" strike="noStrike">
                <a:solidFill>
                  <a:srgbClr val="3A3838"/>
                </a:solidFill>
                <a:latin typeface="Calibri"/>
                <a:ea typeface="Calibri"/>
                <a:cs typeface="Calibri"/>
                <a:sym typeface="Calibri"/>
              </a:rPr>
              <a:t>김인성</a:t>
            </a:r>
            <a:endParaRPr b="1"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미숙한 프로젝트였지만 데이터 수집, 시간 배분, 협업과 소통 등의 중요성을 깨달을 수 있는 시간이었습니다.</a:t>
            </a:r>
            <a:endParaRPr b="0" i="0" sz="1600" u="none" cap="none" strike="noStrike">
              <a:solidFill>
                <a:srgbClr val="3A3838"/>
              </a:solidFill>
              <a:latin typeface="Calibri"/>
              <a:ea typeface="Calibri"/>
              <a:cs typeface="Calibri"/>
              <a:sym typeface="Calibri"/>
            </a:endParaRPr>
          </a:p>
          <a:p>
            <a:pPr indent="-330200" lvl="0" marL="457200" marR="0" rtl="0" algn="l">
              <a:lnSpc>
                <a:spcPct val="150000"/>
              </a:lnSpc>
              <a:spcBef>
                <a:spcPts val="0"/>
              </a:spcBef>
              <a:spcAft>
                <a:spcPts val="0"/>
              </a:spcAft>
              <a:buClr>
                <a:srgbClr val="3A3838"/>
              </a:buClr>
              <a:buSzPts val="1600"/>
              <a:buFont typeface="Calibri"/>
              <a:buChar char="-"/>
            </a:pPr>
            <a:r>
              <a:rPr b="1" i="0" lang="ko-KR" sz="1600" u="none" cap="none" strike="noStrike">
                <a:solidFill>
                  <a:srgbClr val="3A3838"/>
                </a:solidFill>
                <a:latin typeface="Calibri"/>
                <a:ea typeface="Calibri"/>
                <a:cs typeface="Calibri"/>
                <a:sym typeface="Calibri"/>
              </a:rPr>
              <a:t>박진완</a:t>
            </a:r>
            <a:endParaRPr b="1"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프로젝트의 흐름을 알게 되었고 소통과 계획의 중요성을 깨달았습니다. 또한 다른 사람들의 코드를 참고하면서</a:t>
            </a:r>
            <a:endParaRPr b="0"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코딩 실력을 높일 수 있는 좋은 계기가 되었습니다.</a:t>
            </a:r>
            <a:endParaRPr b="0"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3A3838"/>
              </a:solidFill>
              <a:latin typeface="Calibri"/>
              <a:ea typeface="Calibri"/>
              <a:cs typeface="Calibri"/>
              <a:sym typeface="Calibri"/>
            </a:endParaRPr>
          </a:p>
        </p:txBody>
      </p:sp>
      <p:sp>
        <p:nvSpPr>
          <p:cNvPr id="425" name="Google Shape;425;p33"/>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05</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426" name="Google Shape;426;p33"/>
          <p:cNvSpPr txBox="1"/>
          <p:nvPr/>
        </p:nvSpPr>
        <p:spPr>
          <a:xfrm>
            <a:off x="1164392" y="360000"/>
            <a:ext cx="2339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a:ea typeface="Arial"/>
                <a:cs typeface="Arial"/>
                <a:sym typeface="Arial"/>
              </a:rPr>
              <a:t>자체 평가 의견</a:t>
            </a:r>
            <a:endParaRPr b="1" i="0" sz="2400" u="none" cap="none" strike="noStrike">
              <a:solidFill>
                <a:srgbClr val="3F3F3F"/>
              </a:solidFill>
              <a:latin typeface="Arial"/>
              <a:ea typeface="Arial"/>
              <a:cs typeface="Arial"/>
              <a:sym typeface="Arial"/>
            </a:endParaRPr>
          </a:p>
        </p:txBody>
      </p:sp>
      <p:sp>
        <p:nvSpPr>
          <p:cNvPr id="427" name="Google Shape;427;p33"/>
          <p:cNvSpPr txBox="1"/>
          <p:nvPr/>
        </p:nvSpPr>
        <p:spPr>
          <a:xfrm>
            <a:off x="288000" y="216000"/>
            <a:ext cx="792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04</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428" name="Google Shape;428;p33"/>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429" name="Google Shape;429;p33"/>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411"/>
              </a:srgbClr>
            </a:gs>
            <a:gs pos="71000">
              <a:srgbClr val="939597">
                <a:alpha val="69411"/>
              </a:srgbClr>
            </a:gs>
            <a:gs pos="100000">
              <a:srgbClr val="939597"/>
            </a:gs>
          </a:gsLst>
          <a:lin ang="2700006" scaled="0"/>
        </a:gradFill>
      </p:bgPr>
    </p:bg>
    <p:spTree>
      <p:nvGrpSpPr>
        <p:cNvPr id="433" name="Shape 433"/>
        <p:cNvGrpSpPr/>
        <p:nvPr/>
      </p:nvGrpSpPr>
      <p:grpSpPr>
        <a:xfrm>
          <a:off x="0" y="0"/>
          <a:ext cx="0" cy="0"/>
          <a:chOff x="0" y="0"/>
          <a:chExt cx="0" cy="0"/>
        </a:xfrm>
      </p:grpSpPr>
      <p:sp>
        <p:nvSpPr>
          <p:cNvPr id="434" name="Google Shape;434;p34"/>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5" name="Google Shape;435;p34"/>
          <p:cNvSpPr txBox="1"/>
          <p:nvPr/>
        </p:nvSpPr>
        <p:spPr>
          <a:xfrm>
            <a:off x="1332000" y="1098000"/>
            <a:ext cx="1020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i="0" lang="ko-KR" sz="1800" u="none" cap="none" strike="noStrike">
                <a:solidFill>
                  <a:srgbClr val="3A3838"/>
                </a:solidFill>
                <a:latin typeface="Calibri"/>
                <a:ea typeface="Calibri"/>
                <a:cs typeface="Calibri"/>
                <a:sym typeface="Calibri"/>
              </a:rPr>
              <a:t>출처 및 참고 사이트</a:t>
            </a:r>
            <a:endParaRPr b="1" i="0" sz="1800" u="none" cap="none" strike="noStrike">
              <a:solidFill>
                <a:srgbClr val="3A3838"/>
              </a:solidFill>
              <a:latin typeface="Calibri"/>
              <a:ea typeface="Calibri"/>
              <a:cs typeface="Calibri"/>
              <a:sym typeface="Calibri"/>
            </a:endParaRPr>
          </a:p>
        </p:txBody>
      </p:sp>
      <p:sp>
        <p:nvSpPr>
          <p:cNvPr id="436" name="Google Shape;436;p34"/>
          <p:cNvSpPr txBox="1"/>
          <p:nvPr/>
        </p:nvSpPr>
        <p:spPr>
          <a:xfrm>
            <a:off x="857373" y="2051524"/>
            <a:ext cx="10854900" cy="1446900"/>
          </a:xfrm>
          <a:prstGeom prst="rect">
            <a:avLst/>
          </a:prstGeom>
          <a:noFill/>
          <a:ln>
            <a:noFill/>
          </a:ln>
        </p:spPr>
        <p:txBody>
          <a:bodyPr anchorCtr="0" anchor="t" bIns="45700" lIns="91425" spcFirstLastPara="1" rIns="91425" wrap="square" tIns="45700">
            <a:spAutoFit/>
          </a:bodyPr>
          <a:lstStyle/>
          <a:p>
            <a:pPr indent="-330200" lvl="0" marL="457200" marR="0" rtl="0" algn="l">
              <a:lnSpc>
                <a:spcPct val="150000"/>
              </a:lnSpc>
              <a:spcBef>
                <a:spcPts val="0"/>
              </a:spcBef>
              <a:spcAft>
                <a:spcPts val="0"/>
              </a:spcAft>
              <a:buClr>
                <a:srgbClr val="3A3838"/>
              </a:buClr>
              <a:buSzPts val="1600"/>
              <a:buFont typeface="Calibri"/>
              <a:buChar char="-"/>
            </a:pPr>
            <a:r>
              <a:rPr b="0" i="0" lang="ko-KR" sz="1600" u="none" cap="none" strike="noStrike">
                <a:solidFill>
                  <a:srgbClr val="3A3838"/>
                </a:solidFill>
                <a:latin typeface="Calibri"/>
                <a:ea typeface="Calibri"/>
                <a:cs typeface="Calibri"/>
                <a:sym typeface="Calibri"/>
              </a:rPr>
              <a:t>관광 데이터 출처 -&gt; </a:t>
            </a:r>
            <a:r>
              <a:rPr b="0" i="0" lang="ko-KR" sz="1600" u="sng" cap="none" strike="noStrike">
                <a:solidFill>
                  <a:schemeClr val="hlink"/>
                </a:solidFill>
                <a:latin typeface="Arial"/>
                <a:ea typeface="Arial"/>
                <a:cs typeface="Arial"/>
                <a:sym typeface="Arial"/>
                <a:hlinkClick r:id="rId3"/>
              </a:rPr>
              <a:t>https://www.visitjeju.net/kr/</a:t>
            </a:r>
            <a:r>
              <a:rPr b="0" i="0" lang="ko-KR" sz="1600" u="none" cap="none" strike="noStrike">
                <a:solidFill>
                  <a:schemeClr val="dk1"/>
                </a:solidFill>
                <a:latin typeface="Arial"/>
                <a:ea typeface="Arial"/>
                <a:cs typeface="Arial"/>
                <a:sym typeface="Arial"/>
              </a:rPr>
              <a:t> (</a:t>
            </a:r>
            <a:r>
              <a:rPr b="0" i="0" lang="ko-KR" sz="1600" u="none" cap="none" strike="noStrike">
                <a:solidFill>
                  <a:srgbClr val="3A3838"/>
                </a:solidFill>
                <a:latin typeface="Calibri"/>
                <a:ea typeface="Calibri"/>
                <a:cs typeface="Calibri"/>
                <a:sym typeface="Calibri"/>
              </a:rPr>
              <a:t>한국 관광 데이터랩 / 비짓 제주)</a:t>
            </a:r>
            <a:endParaRPr b="0" i="0" sz="1600" u="none" cap="none" strike="noStrike">
              <a:solidFill>
                <a:srgbClr val="3A3838"/>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3A3838"/>
              </a:solidFill>
              <a:latin typeface="Calibri"/>
              <a:ea typeface="Calibri"/>
              <a:cs typeface="Calibri"/>
              <a:sym typeface="Calibri"/>
            </a:endParaRPr>
          </a:p>
          <a:p>
            <a:pPr indent="-330200" lvl="0" marL="457200" marR="0" rtl="0" algn="l">
              <a:lnSpc>
                <a:spcPct val="150000"/>
              </a:lnSpc>
              <a:spcBef>
                <a:spcPts val="0"/>
              </a:spcBef>
              <a:spcAft>
                <a:spcPts val="0"/>
              </a:spcAft>
              <a:buClr>
                <a:srgbClr val="3A3838"/>
              </a:buClr>
              <a:buSzPts val="1600"/>
              <a:buFont typeface="Calibri"/>
              <a:buChar char="-"/>
            </a:pPr>
            <a:r>
              <a:rPr b="0" i="0" lang="ko-KR" sz="1600" u="none" cap="none" strike="noStrike">
                <a:solidFill>
                  <a:srgbClr val="3A3838"/>
                </a:solidFill>
                <a:latin typeface="Calibri"/>
                <a:ea typeface="Calibri"/>
                <a:cs typeface="Calibri"/>
                <a:sym typeface="Calibri"/>
              </a:rPr>
              <a:t>챗봇 구현 참고 -&gt; </a:t>
            </a:r>
            <a:r>
              <a:rPr b="0" i="0" lang="ko-KR" sz="1600" u="sng" cap="none" strike="noStrike">
                <a:solidFill>
                  <a:schemeClr val="hlink"/>
                </a:solidFill>
                <a:latin typeface="Calibri"/>
                <a:ea typeface="Calibri"/>
                <a:cs typeface="Calibri"/>
                <a:sym typeface="Calibri"/>
                <a:hlinkClick r:id="rId4"/>
              </a:rPr>
              <a:t>https://github.com/songys/Chatbot_data</a:t>
            </a:r>
            <a:r>
              <a:rPr b="0" i="0" lang="ko-KR" sz="1600" u="none" cap="none" strike="noStrike">
                <a:solidFill>
                  <a:srgbClr val="3A3838"/>
                </a:solidFill>
                <a:latin typeface="Calibri"/>
                <a:ea typeface="Calibri"/>
                <a:cs typeface="Calibri"/>
                <a:sym typeface="Calibri"/>
              </a:rPr>
              <a:t>(송영숙님 깃허브)</a:t>
            </a:r>
            <a:endParaRPr b="0" i="0" sz="1600" u="none" cap="none" strike="noStrike">
              <a:solidFill>
                <a:srgbClr val="3A3838"/>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			 </a:t>
            </a:r>
            <a:r>
              <a:rPr b="0" i="0" lang="ko-KR" sz="1600" u="sng" cap="none" strike="noStrike">
                <a:solidFill>
                  <a:schemeClr val="hlink"/>
                </a:solidFill>
                <a:latin typeface="Arial"/>
                <a:ea typeface="Arial"/>
                <a:cs typeface="Arial"/>
                <a:sym typeface="Arial"/>
                <a:hlinkClick r:id="rId5"/>
              </a:rPr>
              <a:t>https://wikidocs.net/89786</a:t>
            </a:r>
            <a:r>
              <a:rPr b="0" i="0" lang="ko-KR" sz="1600" u="none" cap="none" strike="noStrike">
                <a:solidFill>
                  <a:schemeClr val="dk1"/>
                </a:solidFill>
                <a:latin typeface="Arial"/>
                <a:ea typeface="Arial"/>
                <a:cs typeface="Arial"/>
                <a:sym typeface="Arial"/>
              </a:rPr>
              <a:t> (트랜스포머를 이용한 한국어 챗봇)</a:t>
            </a:r>
            <a:endParaRPr b="0" i="0" sz="1600" u="none" cap="none" strike="noStrike">
              <a:solidFill>
                <a:schemeClr val="dk1"/>
              </a:solidFill>
              <a:latin typeface="Arial"/>
              <a:ea typeface="Arial"/>
              <a:cs typeface="Arial"/>
              <a:sym typeface="Arial"/>
            </a:endParaRPr>
          </a:p>
        </p:txBody>
      </p:sp>
      <p:sp>
        <p:nvSpPr>
          <p:cNvPr id="437" name="Google Shape;437;p34"/>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05</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438" name="Google Shape;438;p34"/>
          <p:cNvSpPr txBox="1"/>
          <p:nvPr/>
        </p:nvSpPr>
        <p:spPr>
          <a:xfrm>
            <a:off x="1164392" y="360000"/>
            <a:ext cx="2339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a:ea typeface="Arial"/>
                <a:cs typeface="Arial"/>
                <a:sym typeface="Arial"/>
              </a:rPr>
              <a:t>출처</a:t>
            </a:r>
            <a:endParaRPr b="1" i="0" sz="2400" u="none" cap="none" strike="noStrike">
              <a:solidFill>
                <a:srgbClr val="3F3F3F"/>
              </a:solidFill>
              <a:latin typeface="Arial"/>
              <a:ea typeface="Arial"/>
              <a:cs typeface="Arial"/>
              <a:sym typeface="Arial"/>
            </a:endParaRPr>
          </a:p>
        </p:txBody>
      </p:sp>
      <p:cxnSp>
        <p:nvCxnSpPr>
          <p:cNvPr id="439" name="Google Shape;439;p34"/>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440" name="Google Shape;440;p34"/>
          <p:cNvPicPr preferRelativeResize="0"/>
          <p:nvPr/>
        </p:nvPicPr>
        <p:blipFill rotWithShape="1">
          <a:blip r:embed="rId6">
            <a:alphaModFix/>
          </a:blip>
          <a:srcRect b="0" l="0" r="0" t="0"/>
          <a:stretch/>
        </p:blipFill>
        <p:spPr>
          <a:xfrm>
            <a:off x="540000" y="828000"/>
            <a:ext cx="790575" cy="819150"/>
          </a:xfrm>
          <a:prstGeom prst="rect">
            <a:avLst/>
          </a:prstGeom>
          <a:noFill/>
          <a:ln>
            <a:noFill/>
          </a:ln>
        </p:spPr>
      </p:pic>
      <p:sp>
        <p:nvSpPr>
          <p:cNvPr id="441" name="Google Shape;441;p34"/>
          <p:cNvSpPr txBox="1"/>
          <p:nvPr/>
        </p:nvSpPr>
        <p:spPr>
          <a:xfrm>
            <a:off x="857373" y="3428999"/>
            <a:ext cx="108549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3A3838"/>
              </a:solidFill>
              <a:latin typeface="Calibri"/>
              <a:ea typeface="Calibri"/>
              <a:cs typeface="Calibri"/>
              <a:sym typeface="Calibri"/>
            </a:endParaRPr>
          </a:p>
          <a:p>
            <a:pPr indent="-330200" lvl="0" marL="457200" marR="0" rtl="0" algn="l">
              <a:lnSpc>
                <a:spcPct val="150000"/>
              </a:lnSpc>
              <a:spcBef>
                <a:spcPts val="0"/>
              </a:spcBef>
              <a:spcAft>
                <a:spcPts val="0"/>
              </a:spcAft>
              <a:buClr>
                <a:srgbClr val="3A3838"/>
              </a:buClr>
              <a:buSzPts val="1600"/>
              <a:buFont typeface="Calibri"/>
              <a:buChar char="-"/>
            </a:pPr>
            <a:r>
              <a:rPr b="0" i="0" lang="ko-KR" sz="1600" u="none" cap="none" strike="noStrike">
                <a:solidFill>
                  <a:srgbClr val="3A3838"/>
                </a:solidFill>
                <a:latin typeface="Calibri"/>
                <a:ea typeface="Calibri"/>
                <a:cs typeface="Calibri"/>
                <a:sym typeface="Calibri"/>
              </a:rPr>
              <a:t>추천알고리즘 구현 참고 -&gt; </a:t>
            </a:r>
            <a:r>
              <a:rPr b="0" i="0" lang="ko-KR" sz="1400" u="sng" cap="none" strike="noStrike">
                <a:solidFill>
                  <a:schemeClr val="accent5"/>
                </a:solidFill>
                <a:latin typeface="Arial"/>
                <a:ea typeface="Arial"/>
                <a:cs typeface="Arial"/>
                <a:sym typeface="Arial"/>
              </a:rPr>
              <a:t>https://yeomko.tistory.com/4?category=805638</a:t>
            </a:r>
            <a:r>
              <a:rPr b="0" i="0" lang="ko-KR" sz="1600" u="none" cap="none" strike="noStrike">
                <a:solidFill>
                  <a:srgbClr val="3A3838"/>
                </a:solidFill>
                <a:latin typeface="Calibri"/>
                <a:ea typeface="Calibri"/>
                <a:cs typeface="Calibri"/>
                <a:sym typeface="Calibri"/>
              </a:rPr>
              <a:t>(갈아먹는 머신러닝)</a:t>
            </a:r>
            <a:endParaRPr b="0" i="0" sz="1600" u="none" cap="none" strike="noStrike">
              <a:solidFill>
                <a:srgbClr val="3A3838"/>
              </a:solidFill>
              <a:latin typeface="Calibri"/>
              <a:ea typeface="Calibri"/>
              <a:cs typeface="Calibri"/>
              <a:sym typeface="Calibri"/>
            </a:endParaRPr>
          </a:p>
          <a:p>
            <a:pPr indent="-330200" lvl="0" marL="457200" marR="0" rtl="0" algn="l">
              <a:lnSpc>
                <a:spcPct val="150000"/>
              </a:lnSpc>
              <a:spcBef>
                <a:spcPts val="0"/>
              </a:spcBef>
              <a:spcAft>
                <a:spcPts val="0"/>
              </a:spcAft>
              <a:buClr>
                <a:srgbClr val="3A3838"/>
              </a:buClr>
              <a:buSzPts val="1600"/>
              <a:buFont typeface="Calibri"/>
              <a:buChar char="-"/>
            </a:pPr>
            <a:r>
              <a:rPr b="0" i="0" lang="ko-KR" sz="1600" u="none" cap="none" strike="noStrike">
                <a:solidFill>
                  <a:srgbClr val="3A3838"/>
                </a:solidFill>
                <a:latin typeface="Calibri"/>
                <a:ea typeface="Calibri"/>
                <a:cs typeface="Calibri"/>
                <a:sym typeface="Calibri"/>
              </a:rPr>
              <a:t>논문</a:t>
            </a:r>
            <a:endParaRPr b="0" i="0" sz="1600" u="none" cap="none" strike="noStrike">
              <a:solidFill>
                <a:srgbClr val="3A3838"/>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1600"/>
              <a:buFont typeface="Arial"/>
              <a:buNone/>
            </a:pPr>
            <a:r>
              <a:rPr b="0" i="0" lang="ko-KR" sz="1600" u="none" cap="none" strike="noStrike">
                <a:solidFill>
                  <a:srgbClr val="3A3838"/>
                </a:solidFill>
                <a:latin typeface="Calibri"/>
                <a:ea typeface="Calibri"/>
                <a:cs typeface="Calibri"/>
                <a:sym typeface="Calibri"/>
              </a:rPr>
              <a:t> </a:t>
            </a:r>
            <a:r>
              <a:rPr b="0" i="0" lang="ko-KR" sz="1600" u="none" cap="none" strike="noStrike">
                <a:solidFill>
                  <a:srgbClr val="222222"/>
                </a:solidFill>
                <a:highlight>
                  <a:srgbClr val="FFFFFF"/>
                </a:highlight>
                <a:latin typeface="Arial"/>
                <a:ea typeface="Arial"/>
                <a:cs typeface="Arial"/>
                <a:sym typeface="Arial"/>
              </a:rPr>
              <a:t>Hu, Yifan, Yehuda Koren, and Chris Volinsky. "Collaborative filtering for implicit feedback datasets." </a:t>
            </a:r>
            <a:r>
              <a:rPr b="0" i="1" lang="ko-KR" sz="1600" u="none" cap="none" strike="noStrike">
                <a:solidFill>
                  <a:srgbClr val="222222"/>
                </a:solidFill>
                <a:highlight>
                  <a:srgbClr val="FFFFFF"/>
                </a:highlight>
                <a:latin typeface="Arial"/>
                <a:ea typeface="Arial"/>
                <a:cs typeface="Arial"/>
                <a:sym typeface="Arial"/>
              </a:rPr>
              <a:t>2008 Eighth IEEE international conference on data mining</a:t>
            </a:r>
            <a:r>
              <a:rPr b="0" i="0" lang="ko-KR" sz="1600" u="none" cap="none" strike="noStrike">
                <a:solidFill>
                  <a:srgbClr val="222222"/>
                </a:solidFill>
                <a:highlight>
                  <a:srgbClr val="FFFFFF"/>
                </a:highlight>
                <a:latin typeface="Arial"/>
                <a:ea typeface="Arial"/>
                <a:cs typeface="Arial"/>
                <a:sym typeface="Arial"/>
              </a:rPr>
              <a:t>. Ieee, 2008.</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D9FA0">
                <a:alpha val="69019"/>
              </a:srgbClr>
            </a:gs>
            <a:gs pos="100000">
              <a:srgbClr val="939597"/>
            </a:gs>
          </a:gsLst>
          <a:lin ang="2700000" scaled="0"/>
        </a:gradFill>
      </p:bgPr>
    </p:bg>
    <p:spTree>
      <p:nvGrpSpPr>
        <p:cNvPr id="65" name="Shape 65"/>
        <p:cNvGrpSpPr/>
        <p:nvPr/>
      </p:nvGrpSpPr>
      <p:grpSpPr>
        <a:xfrm>
          <a:off x="0" y="0"/>
          <a:ext cx="0" cy="0"/>
          <a:chOff x="0" y="0"/>
          <a:chExt cx="0" cy="0"/>
        </a:xfrm>
      </p:grpSpPr>
      <p:sp>
        <p:nvSpPr>
          <p:cNvPr id="66" name="Google Shape;66;p4"/>
          <p:cNvSpPr/>
          <p:nvPr/>
        </p:nvSpPr>
        <p:spPr>
          <a:xfrm>
            <a:off x="219014" y="200058"/>
            <a:ext cx="11737304" cy="64087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p4"/>
          <p:cNvSpPr txBox="1"/>
          <p:nvPr/>
        </p:nvSpPr>
        <p:spPr>
          <a:xfrm>
            <a:off x="1080000" y="360000"/>
            <a:ext cx="3878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팀 구성 및 역할</a:t>
            </a:r>
            <a:endParaRPr b="1" i="0" sz="1400" u="none" cap="none" strike="noStrike">
              <a:solidFill>
                <a:srgbClr val="000000"/>
              </a:solidFill>
              <a:latin typeface="Arial Narrow"/>
              <a:ea typeface="Arial Narrow"/>
              <a:cs typeface="Arial Narrow"/>
              <a:sym typeface="Arial Narrow"/>
            </a:endParaRPr>
          </a:p>
        </p:txBody>
      </p:sp>
      <p:graphicFrame>
        <p:nvGraphicFramePr>
          <p:cNvPr id="68" name="Google Shape;68;p4"/>
          <p:cNvGraphicFramePr/>
          <p:nvPr/>
        </p:nvGraphicFramePr>
        <p:xfrm>
          <a:off x="1164402" y="1791270"/>
          <a:ext cx="3000000" cy="3000000"/>
        </p:xfrm>
        <a:graphic>
          <a:graphicData uri="http://schemas.openxmlformats.org/drawingml/2006/table">
            <a:tbl>
              <a:tblPr bandRow="1" firstRow="1">
                <a:noFill/>
                <a:tableStyleId>{AB19673A-D89C-4F9A-9D16-C90559868583}</a:tableStyleId>
              </a:tblPr>
              <a:tblGrid>
                <a:gridCol w="2129550"/>
                <a:gridCol w="1673225"/>
                <a:gridCol w="6388675"/>
              </a:tblGrid>
              <a:tr h="415675">
                <a:tc>
                  <a:txBody>
                    <a:bodyPr/>
                    <a:lstStyle/>
                    <a:p>
                      <a:pPr indent="0" lvl="0" marL="0" marR="0" rtl="0" algn="ctr">
                        <a:lnSpc>
                          <a:spcPct val="100000"/>
                        </a:lnSpc>
                        <a:spcBef>
                          <a:spcPts val="0"/>
                        </a:spcBef>
                        <a:spcAft>
                          <a:spcPts val="0"/>
                        </a:spcAft>
                        <a:buClr>
                          <a:srgbClr val="000000"/>
                        </a:buClr>
                        <a:buSzPts val="1800"/>
                        <a:buFont typeface="Arial"/>
                        <a:buNone/>
                      </a:pPr>
                      <a:r>
                        <a:rPr lang="ko-KR" sz="1800" u="none" cap="none" strike="noStrike">
                          <a:solidFill>
                            <a:srgbClr val="3A3838"/>
                          </a:solidFill>
                          <a:latin typeface="Arial Narrow"/>
                          <a:ea typeface="Arial Narrow"/>
                          <a:cs typeface="Arial Narrow"/>
                          <a:sym typeface="Arial Narrow"/>
                        </a:rPr>
                        <a:t>훈련생</a:t>
                      </a:r>
                      <a:endParaRPr sz="18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DF4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ko-KR" sz="1800" u="none" cap="none" strike="noStrike">
                          <a:solidFill>
                            <a:srgbClr val="3A3838"/>
                          </a:solidFill>
                          <a:latin typeface="Arial Narrow"/>
                          <a:ea typeface="Arial Narrow"/>
                          <a:cs typeface="Arial Narrow"/>
                          <a:sym typeface="Arial Narrow"/>
                        </a:rPr>
                        <a:t>역할</a:t>
                      </a:r>
                      <a:endParaRPr sz="18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DF4D"/>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ko-KR" sz="1800" u="none" cap="none" strike="noStrike">
                          <a:solidFill>
                            <a:srgbClr val="3A3838"/>
                          </a:solidFill>
                          <a:latin typeface="Arial Narrow"/>
                          <a:ea typeface="Arial Narrow"/>
                          <a:cs typeface="Arial Narrow"/>
                          <a:sym typeface="Arial Narrow"/>
                        </a:rPr>
                        <a:t>담당 업무</a:t>
                      </a:r>
                      <a:endParaRPr sz="18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5DF4D"/>
                    </a:solidFill>
                  </a:tcPr>
                </a:tc>
              </a:tr>
              <a:tr h="796625">
                <a:tc>
                  <a:txBody>
                    <a:bodyPr/>
                    <a:lstStyle/>
                    <a:p>
                      <a:pPr indent="0" lvl="0" marL="0" marR="0" rtl="0" algn="ctr">
                        <a:lnSpc>
                          <a:spcPct val="100000"/>
                        </a:lnSpc>
                        <a:spcBef>
                          <a:spcPts val="0"/>
                        </a:spcBef>
                        <a:spcAft>
                          <a:spcPts val="0"/>
                        </a:spcAft>
                        <a:buClr>
                          <a:srgbClr val="000000"/>
                        </a:buClr>
                        <a:buSzPts val="1600"/>
                        <a:buFont typeface="Arial"/>
                        <a:buNone/>
                      </a:pPr>
                      <a:r>
                        <a:rPr b="1" lang="ko-KR" sz="1600" u="none" cap="none" strike="noStrike">
                          <a:solidFill>
                            <a:srgbClr val="3A3838"/>
                          </a:solidFill>
                          <a:latin typeface="Arial Narrow"/>
                          <a:ea typeface="Arial Narrow"/>
                          <a:cs typeface="Arial Narrow"/>
                          <a:sym typeface="Arial Narrow"/>
                        </a:rPr>
                        <a:t>민경태</a:t>
                      </a:r>
                      <a:endParaRPr b="1"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lang="ko-KR" sz="1600" u="none" cap="none" strike="noStrike">
                          <a:solidFill>
                            <a:srgbClr val="3A3838"/>
                          </a:solidFill>
                          <a:latin typeface="Arial Narrow"/>
                          <a:ea typeface="Arial Narrow"/>
                          <a:cs typeface="Arial Narrow"/>
                          <a:sym typeface="Arial Narrow"/>
                        </a:rPr>
                        <a:t>팀장</a:t>
                      </a:r>
                      <a:endParaRPr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Narrow"/>
                          <a:ea typeface="Arial Narrow"/>
                          <a:cs typeface="Arial Narrow"/>
                          <a:sym typeface="Arial Narrow"/>
                        </a:rPr>
                        <a:t>▶ </a:t>
                      </a:r>
                      <a:r>
                        <a:rPr lang="ko-KR" sz="1600" u="none" cap="none" strike="noStrike">
                          <a:solidFill>
                            <a:srgbClr val="3A3838"/>
                          </a:solidFill>
                          <a:latin typeface="Arial Narrow"/>
                          <a:ea typeface="Arial Narrow"/>
                          <a:cs typeface="Arial Narrow"/>
                          <a:sym typeface="Arial Narrow"/>
                        </a:rPr>
                        <a:t>챗봇 모델링</a:t>
                      </a:r>
                      <a:endParaRPr sz="1600" u="none" cap="none" strike="noStrike">
                        <a:solidFill>
                          <a:srgbClr val="3A3838"/>
                        </a:solidFill>
                        <a:latin typeface="Arial Narrow"/>
                        <a:ea typeface="Arial Narrow"/>
                        <a:cs typeface="Arial Narrow"/>
                        <a:sym typeface="Arial Narrow"/>
                      </a:endParaRPr>
                    </a:p>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Narrow"/>
                          <a:ea typeface="Arial Narrow"/>
                          <a:cs typeface="Arial Narrow"/>
                          <a:sym typeface="Arial Narrow"/>
                        </a:rPr>
                        <a:t>▶ </a:t>
                      </a:r>
                      <a:r>
                        <a:rPr lang="ko-KR" sz="1600" u="none" cap="none" strike="noStrike">
                          <a:solidFill>
                            <a:srgbClr val="3A3838"/>
                          </a:solidFill>
                          <a:latin typeface="Arial Narrow"/>
                          <a:ea typeface="Arial Narrow"/>
                          <a:cs typeface="Arial Narrow"/>
                          <a:sym typeface="Arial Narrow"/>
                        </a:rPr>
                        <a:t>팀 업무 진행 확인 및 역할 조율</a:t>
                      </a:r>
                      <a:endParaRPr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661950">
                <a:tc>
                  <a:txBody>
                    <a:bodyPr/>
                    <a:lstStyle/>
                    <a:p>
                      <a:pPr indent="0" lvl="0" marL="0" marR="0" rtl="0" algn="ctr">
                        <a:lnSpc>
                          <a:spcPct val="100000"/>
                        </a:lnSpc>
                        <a:spcBef>
                          <a:spcPts val="0"/>
                        </a:spcBef>
                        <a:spcAft>
                          <a:spcPts val="0"/>
                        </a:spcAft>
                        <a:buClr>
                          <a:srgbClr val="3A3838"/>
                        </a:buClr>
                        <a:buSzPts val="1600"/>
                        <a:buFont typeface="Calibri"/>
                        <a:buNone/>
                      </a:pPr>
                      <a:r>
                        <a:rPr lang="ko-KR" sz="1600" u="none" cap="none" strike="noStrike">
                          <a:solidFill>
                            <a:srgbClr val="3A3838"/>
                          </a:solidFill>
                          <a:latin typeface="Arial Narrow"/>
                          <a:ea typeface="Arial Narrow"/>
                          <a:cs typeface="Arial Narrow"/>
                          <a:sym typeface="Arial Narrow"/>
                        </a:rPr>
                        <a:t>김동현</a:t>
                      </a:r>
                      <a:endParaRPr sz="18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lang="ko-KR" sz="1600" u="none" cap="none" strike="noStrike">
                          <a:solidFill>
                            <a:srgbClr val="3A3838"/>
                          </a:solidFill>
                          <a:latin typeface="Arial Narrow"/>
                          <a:ea typeface="Arial Narrow"/>
                          <a:cs typeface="Arial Narrow"/>
                          <a:sym typeface="Arial Narrow"/>
                        </a:rPr>
                        <a:t>팀원</a:t>
                      </a:r>
                      <a:endParaRPr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Narrow"/>
                          <a:ea typeface="Arial Narrow"/>
                          <a:cs typeface="Arial Narrow"/>
                          <a:sym typeface="Arial Narrow"/>
                        </a:rPr>
                        <a:t>▶ </a:t>
                      </a:r>
                      <a:r>
                        <a:rPr lang="ko-KR" sz="1600" u="none" cap="none" strike="noStrike">
                          <a:solidFill>
                            <a:srgbClr val="3A3838"/>
                          </a:solidFill>
                          <a:latin typeface="Arial Narrow"/>
                          <a:ea typeface="Arial Narrow"/>
                          <a:cs typeface="Arial Narrow"/>
                          <a:sym typeface="Arial Narrow"/>
                        </a:rPr>
                        <a:t>웹 플랫폼 구현</a:t>
                      </a:r>
                      <a:endParaRPr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96625">
                <a:tc>
                  <a:txBody>
                    <a:bodyPr/>
                    <a:lstStyle/>
                    <a:p>
                      <a:pPr indent="0" lvl="0" marL="0" marR="0" rtl="0" algn="ctr">
                        <a:lnSpc>
                          <a:spcPct val="100000"/>
                        </a:lnSpc>
                        <a:spcBef>
                          <a:spcPts val="0"/>
                        </a:spcBef>
                        <a:spcAft>
                          <a:spcPts val="0"/>
                        </a:spcAft>
                        <a:buClr>
                          <a:srgbClr val="3A3838"/>
                        </a:buClr>
                        <a:buSzPts val="1600"/>
                        <a:buFont typeface="Calibri"/>
                        <a:buNone/>
                      </a:pPr>
                      <a:r>
                        <a:rPr lang="ko-KR" sz="1600" u="none" cap="none" strike="noStrike">
                          <a:solidFill>
                            <a:srgbClr val="3A3838"/>
                          </a:solidFill>
                          <a:latin typeface="Arial Narrow"/>
                          <a:ea typeface="Arial Narrow"/>
                          <a:cs typeface="Arial Narrow"/>
                          <a:sym typeface="Arial Narrow"/>
                        </a:rPr>
                        <a:t>손찬우</a:t>
                      </a:r>
                      <a:endParaRPr sz="18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lang="ko-KR" sz="1600" u="none" cap="none" strike="noStrike">
                          <a:solidFill>
                            <a:srgbClr val="3A3838"/>
                          </a:solidFill>
                          <a:latin typeface="Arial Narrow"/>
                          <a:ea typeface="Arial Narrow"/>
                          <a:cs typeface="Arial Narrow"/>
                          <a:sym typeface="Arial Narrow"/>
                        </a:rPr>
                        <a:t>팀원</a:t>
                      </a:r>
                      <a:endParaRPr sz="1400" u="none" cap="none" strike="noStrike">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Narrow"/>
                          <a:ea typeface="Arial Narrow"/>
                          <a:cs typeface="Arial Narrow"/>
                          <a:sym typeface="Arial Narrow"/>
                        </a:rPr>
                        <a:t>▶ </a:t>
                      </a:r>
                      <a:r>
                        <a:rPr lang="ko-KR" sz="1600" u="none" cap="none" strike="noStrike">
                          <a:solidFill>
                            <a:srgbClr val="3A3838"/>
                          </a:solidFill>
                          <a:latin typeface="Arial Narrow"/>
                          <a:ea typeface="Arial Narrow"/>
                          <a:cs typeface="Arial Narrow"/>
                          <a:sym typeface="Arial Narrow"/>
                        </a:rPr>
                        <a:t>제주도 데이터 분석</a:t>
                      </a:r>
                      <a:endParaRPr sz="1400" u="none" cap="none" strike="noStrike">
                        <a:latin typeface="Arial Narrow"/>
                        <a:ea typeface="Arial Narrow"/>
                        <a:cs typeface="Arial Narrow"/>
                        <a:sym typeface="Arial Narrow"/>
                      </a:endParaRPr>
                    </a:p>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Narrow"/>
                          <a:ea typeface="Arial Narrow"/>
                          <a:cs typeface="Arial Narrow"/>
                          <a:sym typeface="Arial Narrow"/>
                        </a:rPr>
                        <a:t>▶ </a:t>
                      </a:r>
                      <a:r>
                        <a:rPr lang="ko-KR" sz="1600" u="none" cap="none" strike="noStrike">
                          <a:solidFill>
                            <a:srgbClr val="3A3838"/>
                          </a:solidFill>
                          <a:latin typeface="Arial Narrow"/>
                          <a:ea typeface="Arial Narrow"/>
                          <a:cs typeface="Arial Narrow"/>
                          <a:sym typeface="Arial Narrow"/>
                        </a:rPr>
                        <a:t>여행지 추천 시스템 개발</a:t>
                      </a:r>
                      <a:endParaRPr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661950">
                <a:tc>
                  <a:txBody>
                    <a:bodyPr/>
                    <a:lstStyle/>
                    <a:p>
                      <a:pPr indent="0" lvl="0" marL="0" marR="0" rtl="0" algn="ctr">
                        <a:lnSpc>
                          <a:spcPct val="100000"/>
                        </a:lnSpc>
                        <a:spcBef>
                          <a:spcPts val="0"/>
                        </a:spcBef>
                        <a:spcAft>
                          <a:spcPts val="0"/>
                        </a:spcAft>
                        <a:buClr>
                          <a:srgbClr val="000000"/>
                        </a:buClr>
                        <a:buSzPts val="1600"/>
                        <a:buFont typeface="Arial"/>
                        <a:buNone/>
                      </a:pPr>
                      <a:r>
                        <a:rPr lang="ko-KR" sz="1600" u="none" cap="none" strike="noStrike">
                          <a:solidFill>
                            <a:srgbClr val="3A3838"/>
                          </a:solidFill>
                          <a:latin typeface="Arial Narrow"/>
                          <a:ea typeface="Arial Narrow"/>
                          <a:cs typeface="Arial Narrow"/>
                          <a:sym typeface="Arial Narrow"/>
                        </a:rPr>
                        <a:t>김인성</a:t>
                      </a:r>
                      <a:endParaRPr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Clr>
                          <a:srgbClr val="000000"/>
                        </a:buClr>
                        <a:buSzPts val="1600"/>
                        <a:buFont typeface="Arial"/>
                        <a:buNone/>
                      </a:pPr>
                      <a:r>
                        <a:rPr lang="ko-KR" sz="1600" u="none" cap="none" strike="noStrike">
                          <a:solidFill>
                            <a:srgbClr val="3A3838"/>
                          </a:solidFill>
                          <a:latin typeface="Arial Narrow"/>
                          <a:ea typeface="Arial Narrow"/>
                          <a:cs typeface="Arial Narrow"/>
                          <a:sym typeface="Arial Narrow"/>
                        </a:rPr>
                        <a:t>팀원</a:t>
                      </a:r>
                      <a:endParaRPr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Narrow"/>
                          <a:ea typeface="Arial Narrow"/>
                          <a:cs typeface="Arial Narrow"/>
                          <a:sym typeface="Arial Narrow"/>
                        </a:rPr>
                        <a:t>▶ </a:t>
                      </a:r>
                      <a:r>
                        <a:rPr lang="ko-KR" sz="1600" u="none" cap="none" strike="noStrike">
                          <a:solidFill>
                            <a:srgbClr val="3A3838"/>
                          </a:solidFill>
                          <a:latin typeface="Arial Narrow"/>
                          <a:ea typeface="Arial Narrow"/>
                          <a:cs typeface="Arial Narrow"/>
                          <a:sym typeface="Arial Narrow"/>
                        </a:rPr>
                        <a:t>제주도 데이터 수집</a:t>
                      </a:r>
                      <a:endParaRPr sz="1600" u="none" cap="none" strike="noStrike">
                        <a:solidFill>
                          <a:srgbClr val="3A3838"/>
                        </a:solidFill>
                        <a:latin typeface="Arial Narrow"/>
                        <a:ea typeface="Arial Narrow"/>
                        <a:cs typeface="Arial Narrow"/>
                        <a:sym typeface="Arial Narrow"/>
                      </a:endParaRPr>
                    </a:p>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Narrow"/>
                          <a:ea typeface="Arial Narrow"/>
                          <a:cs typeface="Arial Narrow"/>
                          <a:sym typeface="Arial Narrow"/>
                        </a:rPr>
                        <a:t>▶ </a:t>
                      </a:r>
                      <a:r>
                        <a:rPr lang="ko-KR" sz="1600" u="none" cap="none" strike="noStrike">
                          <a:solidFill>
                            <a:srgbClr val="3A3838"/>
                          </a:solidFill>
                          <a:latin typeface="Arial Narrow"/>
                          <a:ea typeface="Arial Narrow"/>
                          <a:cs typeface="Arial Narrow"/>
                          <a:sym typeface="Arial Narrow"/>
                        </a:rPr>
                        <a:t>챗봇 데이터 제작</a:t>
                      </a:r>
                      <a:endParaRPr b="1"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796625">
                <a:tc>
                  <a:txBody>
                    <a:bodyPr/>
                    <a:lstStyle/>
                    <a:p>
                      <a:pPr indent="0" lvl="0" marL="0" marR="0" rtl="0" algn="ctr">
                        <a:lnSpc>
                          <a:spcPct val="100000"/>
                        </a:lnSpc>
                        <a:spcBef>
                          <a:spcPts val="0"/>
                        </a:spcBef>
                        <a:spcAft>
                          <a:spcPts val="0"/>
                        </a:spcAft>
                        <a:buClr>
                          <a:schemeClr val="dk1"/>
                        </a:buClr>
                        <a:buSzPts val="1800"/>
                        <a:buFont typeface="Calibri"/>
                        <a:buNone/>
                      </a:pPr>
                      <a:r>
                        <a:rPr lang="ko-KR" sz="1600" u="none" cap="none" strike="noStrike">
                          <a:solidFill>
                            <a:srgbClr val="3A3838"/>
                          </a:solidFill>
                          <a:latin typeface="Arial Narrow"/>
                          <a:ea typeface="Arial Narrow"/>
                          <a:cs typeface="Arial Narrow"/>
                          <a:sym typeface="Arial Narrow"/>
                        </a:rPr>
                        <a:t>박진완</a:t>
                      </a:r>
                      <a:endParaRPr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lang="ko-KR" sz="1600" u="none" cap="none" strike="noStrike">
                          <a:solidFill>
                            <a:srgbClr val="3A3838"/>
                          </a:solidFill>
                          <a:latin typeface="Arial Narrow"/>
                          <a:ea typeface="Arial Narrow"/>
                          <a:cs typeface="Arial Narrow"/>
                          <a:sym typeface="Arial Narrow"/>
                        </a:rPr>
                        <a:t>팀원</a:t>
                      </a:r>
                      <a:endParaRPr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Narrow"/>
                          <a:ea typeface="Arial Narrow"/>
                          <a:cs typeface="Arial Narrow"/>
                          <a:sym typeface="Arial Narrow"/>
                        </a:rPr>
                        <a:t>▶ </a:t>
                      </a:r>
                      <a:r>
                        <a:rPr lang="ko-KR" sz="1600" u="none" cap="none" strike="noStrike">
                          <a:solidFill>
                            <a:srgbClr val="3A3838"/>
                          </a:solidFill>
                          <a:latin typeface="Arial Narrow"/>
                          <a:ea typeface="Arial Narrow"/>
                          <a:cs typeface="Arial Narrow"/>
                          <a:sym typeface="Arial Narrow"/>
                        </a:rPr>
                        <a:t>제주도 데이터 수집</a:t>
                      </a:r>
                      <a:endParaRPr sz="1600" u="none" cap="none" strike="noStrike">
                        <a:latin typeface="Arial Narrow"/>
                        <a:ea typeface="Arial Narrow"/>
                        <a:cs typeface="Arial Narrow"/>
                        <a:sym typeface="Arial Narrow"/>
                      </a:endParaRPr>
                    </a:p>
                    <a:p>
                      <a:pPr indent="0" lvl="0" marL="0" marR="0" rtl="0" algn="l">
                        <a:lnSpc>
                          <a:spcPct val="150000"/>
                        </a:lnSpc>
                        <a:spcBef>
                          <a:spcPts val="0"/>
                        </a:spcBef>
                        <a:spcAft>
                          <a:spcPts val="0"/>
                        </a:spcAft>
                        <a:buClr>
                          <a:srgbClr val="3A3838"/>
                        </a:buClr>
                        <a:buSzPts val="1600"/>
                        <a:buFont typeface="Noto Sans Symbols"/>
                        <a:buNone/>
                      </a:pPr>
                      <a:r>
                        <a:rPr b="1" lang="ko-KR" sz="1600" u="none" cap="none" strike="noStrike">
                          <a:solidFill>
                            <a:srgbClr val="3A3838"/>
                          </a:solidFill>
                          <a:latin typeface="Arial Narrow"/>
                          <a:ea typeface="Arial Narrow"/>
                          <a:cs typeface="Arial Narrow"/>
                          <a:sym typeface="Arial Narrow"/>
                        </a:rPr>
                        <a:t>▶ </a:t>
                      </a:r>
                      <a:r>
                        <a:rPr lang="ko-KR" sz="1600" u="none" cap="none" strike="noStrike">
                          <a:solidFill>
                            <a:srgbClr val="3A3838"/>
                          </a:solidFill>
                          <a:latin typeface="Arial Narrow"/>
                          <a:ea typeface="Arial Narrow"/>
                          <a:cs typeface="Arial Narrow"/>
                          <a:sym typeface="Arial Narrow"/>
                        </a:rPr>
                        <a:t>여행지 추천 시스템 개발</a:t>
                      </a:r>
                      <a:endParaRPr sz="1600" u="none" cap="none" strike="noStrike">
                        <a:solidFill>
                          <a:srgbClr val="3A3838"/>
                        </a:solidFill>
                        <a:latin typeface="Arial Narrow"/>
                        <a:ea typeface="Arial Narrow"/>
                        <a:cs typeface="Arial Narrow"/>
                        <a:sym typeface="Arial Narrow"/>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9" name="Google Shape;69;p4"/>
          <p:cNvSpPr txBox="1"/>
          <p:nvPr/>
        </p:nvSpPr>
        <p:spPr>
          <a:xfrm>
            <a:off x="288000" y="216000"/>
            <a:ext cx="792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02</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70" name="Google Shape;70;p4"/>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74" name="Shape 74"/>
        <p:cNvGrpSpPr/>
        <p:nvPr/>
      </p:nvGrpSpPr>
      <p:grpSpPr>
        <a:xfrm>
          <a:off x="0" y="0"/>
          <a:ext cx="0" cy="0"/>
          <a:chOff x="0" y="0"/>
          <a:chExt cx="0" cy="0"/>
        </a:xfrm>
      </p:grpSpPr>
      <p:sp>
        <p:nvSpPr>
          <p:cNvPr id="75" name="Google Shape;75;p5"/>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 name="Google Shape;76;p5"/>
          <p:cNvSpPr txBox="1"/>
          <p:nvPr/>
        </p:nvSpPr>
        <p:spPr>
          <a:xfrm>
            <a:off x="1080000" y="360000"/>
            <a:ext cx="3816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a:t>
            </a:r>
            <a:endParaRPr b="1" i="0" sz="800" u="none" cap="none" strike="noStrike">
              <a:solidFill>
                <a:srgbClr val="000000"/>
              </a:solidFill>
              <a:latin typeface="Arial Narrow"/>
              <a:ea typeface="Arial Narrow"/>
              <a:cs typeface="Arial Narrow"/>
              <a:sym typeface="Arial Narrow"/>
            </a:endParaRPr>
          </a:p>
        </p:txBody>
      </p:sp>
      <p:sp>
        <p:nvSpPr>
          <p:cNvPr id="77" name="Google Shape;77;p5"/>
          <p:cNvSpPr txBox="1"/>
          <p:nvPr/>
        </p:nvSpPr>
        <p:spPr>
          <a:xfrm>
            <a:off x="288000" y="216000"/>
            <a:ext cx="792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graphicFrame>
        <p:nvGraphicFramePr>
          <p:cNvPr id="78" name="Google Shape;78;p5"/>
          <p:cNvGraphicFramePr/>
          <p:nvPr/>
        </p:nvGraphicFramePr>
        <p:xfrm>
          <a:off x="764092" y="1492854"/>
          <a:ext cx="3000000" cy="3000000"/>
        </p:xfrm>
        <a:graphic>
          <a:graphicData uri="http://schemas.openxmlformats.org/drawingml/2006/table">
            <a:tbl>
              <a:tblPr bandRow="1" firstRow="1">
                <a:noFill/>
                <a:tableStyleId>{AB19673A-D89C-4F9A-9D16-C90559868583}</a:tableStyleId>
              </a:tblPr>
              <a:tblGrid>
                <a:gridCol w="1779350"/>
                <a:gridCol w="2363900"/>
                <a:gridCol w="3824350"/>
                <a:gridCol w="2696225"/>
              </a:tblGrid>
              <a:tr h="396075">
                <a:tc>
                  <a:txBody>
                    <a:bodyPr/>
                    <a:lstStyle/>
                    <a:p>
                      <a:pPr indent="0" lvl="0" marL="0" marR="0" rtl="0" algn="ctr">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구분</a:t>
                      </a:r>
                      <a:endParaRPr b="1" sz="1300" u="none" cap="none" strike="noStrike">
                        <a:solidFill>
                          <a:srgbClr val="3A3838"/>
                        </a:solidFill>
                      </a:endParaRPr>
                    </a:p>
                  </a:txBody>
                  <a:tcPr marT="91425" marB="91425" marR="91425" marL="91425">
                    <a:solidFill>
                      <a:srgbClr val="6FA8DC"/>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기간</a:t>
                      </a:r>
                      <a:endParaRPr b="1" sz="1300" u="none" cap="none" strike="noStrike">
                        <a:solidFill>
                          <a:srgbClr val="3A3838"/>
                        </a:solidFill>
                      </a:endParaRPr>
                    </a:p>
                  </a:txBody>
                  <a:tcPr marT="91425" marB="91425" marR="91425" marL="91425">
                    <a:solidFill>
                      <a:srgbClr val="6FA8DC"/>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활동</a:t>
                      </a:r>
                      <a:endParaRPr b="1" sz="1300" u="none" cap="none" strike="noStrike">
                        <a:solidFill>
                          <a:srgbClr val="3A3838"/>
                        </a:solidFill>
                      </a:endParaRPr>
                    </a:p>
                  </a:txBody>
                  <a:tcPr marT="91425" marB="91425" marR="91425" marL="91425">
                    <a:solidFill>
                      <a:srgbClr val="6FA8DC"/>
                    </a:solidFill>
                  </a:tcPr>
                </a:tc>
                <a:tc>
                  <a:txBody>
                    <a:bodyPr/>
                    <a:lstStyle/>
                    <a:p>
                      <a:pPr indent="0" lvl="0" marL="0" marR="0" rtl="0" algn="l">
                        <a:lnSpc>
                          <a:spcPct val="115000"/>
                        </a:lnSpc>
                        <a:spcBef>
                          <a:spcPts val="0"/>
                        </a:spcBef>
                        <a:spcAft>
                          <a:spcPts val="0"/>
                        </a:spcAft>
                        <a:buClr>
                          <a:srgbClr val="000000"/>
                        </a:buClr>
                        <a:buSzPts val="1300"/>
                        <a:buFont typeface="Arial"/>
                        <a:buNone/>
                      </a:pPr>
                      <a:r>
                        <a:t/>
                      </a:r>
                      <a:endParaRPr b="1" sz="1300" u="none" cap="none" strike="noStrike">
                        <a:solidFill>
                          <a:srgbClr val="3A3838"/>
                        </a:solidFill>
                      </a:endParaRPr>
                    </a:p>
                  </a:txBody>
                  <a:tcPr marT="91425" marB="91425" marR="91425" marL="91425">
                    <a:solidFill>
                      <a:srgbClr val="6FA8DC"/>
                    </a:solidFill>
                  </a:tcPr>
                </a:tc>
              </a:tr>
              <a:tr h="540300">
                <a:tc>
                  <a:txBody>
                    <a:bodyPr/>
                    <a:lstStyle/>
                    <a:p>
                      <a:pPr indent="0" lvl="0" marL="0" marR="0" rtl="0" algn="ctr">
                        <a:lnSpc>
                          <a:spcPct val="115000"/>
                        </a:lnSpc>
                        <a:spcBef>
                          <a:spcPts val="0"/>
                        </a:spcBef>
                        <a:spcAft>
                          <a:spcPts val="0"/>
                        </a:spcAft>
                        <a:buClr>
                          <a:srgbClr val="000000"/>
                        </a:buClr>
                        <a:buSzPts val="1300"/>
                        <a:buFont typeface="Arial"/>
                        <a:buNone/>
                      </a:pPr>
                      <a:r>
                        <a:rPr lang="ko-KR" sz="1300" u="none" cap="none" strike="noStrike">
                          <a:solidFill>
                            <a:srgbClr val="3A3838"/>
                          </a:solidFill>
                        </a:rPr>
                        <a:t>사전 기획</a:t>
                      </a:r>
                      <a:endParaRPr sz="1300" u="none" cap="none" strike="noStrike">
                        <a:solidFill>
                          <a:srgbClr val="3A3838"/>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a:t>
                      </a:r>
                      <a:r>
                        <a:rPr lang="ko-KR" sz="1300" u="none" cap="none" strike="noStrike">
                          <a:solidFill>
                            <a:srgbClr val="3A3838"/>
                          </a:solidFill>
                          <a:latin typeface="Calibri"/>
                          <a:ea typeface="Calibri"/>
                          <a:cs typeface="Calibri"/>
                          <a:sym typeface="Calibri"/>
                        </a:rPr>
                        <a:t> 4/7 (</a:t>
                      </a:r>
                      <a:r>
                        <a:rPr lang="ko-KR" sz="1300" u="none" cap="none" strike="noStrike">
                          <a:solidFill>
                            <a:srgbClr val="3A3838"/>
                          </a:solidFill>
                        </a:rPr>
                        <a:t>목</a:t>
                      </a:r>
                      <a:r>
                        <a:rPr lang="ko-KR" sz="1300" u="none" cap="none" strike="noStrike">
                          <a:solidFill>
                            <a:srgbClr val="3A3838"/>
                          </a:solidFill>
                          <a:latin typeface="Calibri"/>
                          <a:ea typeface="Calibri"/>
                          <a:cs typeface="Calibri"/>
                          <a:sym typeface="Calibri"/>
                        </a:rPr>
                        <a:t>)</a:t>
                      </a:r>
                      <a:endParaRPr sz="1300" u="none" cap="none" strike="noStrike">
                        <a:solidFill>
                          <a:srgbClr val="3A3838"/>
                        </a:solidFill>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rPr>
                        <a:t>프로젝트 기획 및 주제 선정</a:t>
                      </a:r>
                      <a:endParaRPr sz="1300" u="none" cap="none" strike="noStrike">
                        <a:solidFill>
                          <a:srgbClr val="3A3838"/>
                        </a:solidFill>
                      </a:endParaRPr>
                    </a:p>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rPr>
                        <a:t>역할 분담</a:t>
                      </a:r>
                      <a:endParaRPr sz="1300" u="none" cap="none" strike="noStrike">
                        <a:solidFill>
                          <a:srgbClr val="3A3838"/>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50300">
                <a:tc>
                  <a:txBody>
                    <a:bodyPr/>
                    <a:lstStyle/>
                    <a:p>
                      <a:pPr indent="0" lvl="0" marL="0" marR="0" rtl="0" algn="ctr">
                        <a:lnSpc>
                          <a:spcPct val="115000"/>
                        </a:lnSpc>
                        <a:spcBef>
                          <a:spcPts val="0"/>
                        </a:spcBef>
                        <a:spcAft>
                          <a:spcPts val="0"/>
                        </a:spcAft>
                        <a:buClr>
                          <a:srgbClr val="000000"/>
                        </a:buClr>
                        <a:buSzPts val="1300"/>
                        <a:buFont typeface="Arial"/>
                        <a:buNone/>
                      </a:pPr>
                      <a:r>
                        <a:rPr lang="ko-KR" sz="1300" u="none" cap="none" strike="noStrike">
                          <a:solidFill>
                            <a:srgbClr val="3A3838"/>
                          </a:solidFill>
                        </a:rPr>
                        <a:t>추천 알고리즘</a:t>
                      </a:r>
                      <a:endParaRPr sz="1300" u="none" cap="none" strike="noStrike">
                        <a:solidFill>
                          <a:srgbClr val="3A3838"/>
                        </a:solidFill>
                      </a:endParaRPr>
                    </a:p>
                    <a:p>
                      <a:pPr indent="0" lvl="0" marL="0" marR="0" rtl="0" algn="ctr">
                        <a:lnSpc>
                          <a:spcPct val="115000"/>
                        </a:lnSpc>
                        <a:spcBef>
                          <a:spcPts val="0"/>
                        </a:spcBef>
                        <a:spcAft>
                          <a:spcPts val="0"/>
                        </a:spcAft>
                        <a:buClr>
                          <a:srgbClr val="000000"/>
                        </a:buClr>
                        <a:buSzPts val="1300"/>
                        <a:buFont typeface="Arial"/>
                        <a:buNone/>
                      </a:pPr>
                      <a:r>
                        <a:rPr lang="ko-KR" sz="1300" u="none" cap="none" strike="noStrike">
                          <a:solidFill>
                            <a:srgbClr val="3A3838"/>
                          </a:solidFill>
                        </a:rPr>
                        <a:t>구현</a:t>
                      </a:r>
                      <a:endParaRPr sz="1300" u="none" cap="none" strike="noStrike">
                        <a:solidFill>
                          <a:srgbClr val="3A3838"/>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latin typeface="Calibri"/>
                          <a:ea typeface="Calibri"/>
                          <a:cs typeface="Calibri"/>
                          <a:sym typeface="Calibri"/>
                        </a:rPr>
                        <a:t>4/14(</a:t>
                      </a:r>
                      <a:r>
                        <a:rPr lang="ko-KR" sz="1300" u="none" cap="none" strike="noStrike">
                          <a:solidFill>
                            <a:srgbClr val="3A3838"/>
                          </a:solidFill>
                        </a:rPr>
                        <a:t>목</a:t>
                      </a:r>
                      <a:r>
                        <a:rPr lang="ko-KR" sz="1300" u="none" cap="none" strike="noStrike">
                          <a:solidFill>
                            <a:srgbClr val="3A3838"/>
                          </a:solidFill>
                          <a:latin typeface="Calibri"/>
                          <a:ea typeface="Calibri"/>
                          <a:cs typeface="Calibri"/>
                          <a:sym typeface="Calibri"/>
                        </a:rPr>
                        <a:t>) ~ 4/22(</a:t>
                      </a:r>
                      <a:r>
                        <a:rPr lang="ko-KR" sz="1300" u="none" cap="none" strike="noStrike">
                          <a:solidFill>
                            <a:srgbClr val="3A3838"/>
                          </a:solidFill>
                        </a:rPr>
                        <a:t>목</a:t>
                      </a:r>
                      <a:r>
                        <a:rPr lang="ko-KR" sz="1300" u="none" cap="none" strike="noStrike">
                          <a:solidFill>
                            <a:srgbClr val="3A3838"/>
                          </a:solidFill>
                          <a:latin typeface="Calibri"/>
                          <a:ea typeface="Calibri"/>
                          <a:cs typeface="Calibri"/>
                          <a:sym typeface="Calibri"/>
                        </a:rPr>
                        <a:t>)</a:t>
                      </a:r>
                      <a:endParaRPr sz="1300" u="none" cap="none" strike="noStrike">
                        <a:solidFill>
                          <a:srgbClr val="3A3838"/>
                        </a:solidFill>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rPr>
                        <a:t>제주도 관광 데이터 검색 </a:t>
                      </a:r>
                      <a:r>
                        <a:rPr lang="ko-KR" sz="1300" u="none" cap="none" strike="noStrike">
                          <a:solidFill>
                            <a:srgbClr val="3A3838"/>
                          </a:solidFill>
                          <a:latin typeface="Calibri"/>
                          <a:ea typeface="Calibri"/>
                          <a:cs typeface="Calibri"/>
                          <a:sym typeface="Calibri"/>
                        </a:rPr>
                        <a:t>&amp; </a:t>
                      </a:r>
                      <a:r>
                        <a:rPr lang="ko-KR" sz="1300" u="none" cap="none" strike="noStrike">
                          <a:solidFill>
                            <a:srgbClr val="3A3838"/>
                          </a:solidFill>
                        </a:rPr>
                        <a:t>크롤링</a:t>
                      </a:r>
                      <a:endParaRPr sz="1300" u="none" cap="none" strike="noStrike">
                        <a:solidFill>
                          <a:srgbClr val="3A3838"/>
                        </a:solidFill>
                      </a:endParaRPr>
                    </a:p>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rPr>
                        <a:t>관광 데이터 전처리</a:t>
                      </a:r>
                      <a:r>
                        <a:rPr lang="ko-KR" sz="1300" u="none" cap="none" strike="noStrike">
                          <a:solidFill>
                            <a:srgbClr val="3A3838"/>
                          </a:solidFill>
                          <a:latin typeface="Calibri"/>
                          <a:ea typeface="Calibri"/>
                          <a:cs typeface="Calibri"/>
                          <a:sym typeface="Calibri"/>
                        </a:rPr>
                        <a:t> 및 변환</a:t>
                      </a:r>
                      <a:endParaRPr sz="1300" u="none" cap="none" strike="noStrike">
                        <a:solidFill>
                          <a:srgbClr val="3A3838"/>
                        </a:solidFill>
                        <a:latin typeface="Calibri"/>
                        <a:ea typeface="Calibri"/>
                        <a:cs typeface="Calibri"/>
                        <a:sym typeface="Calibri"/>
                      </a:endParaRPr>
                    </a:p>
                    <a:p>
                      <a:pPr indent="0" lvl="0" marL="0" marR="0" rtl="0" algn="l">
                        <a:lnSpc>
                          <a:spcPct val="115000"/>
                        </a:lnSpc>
                        <a:spcBef>
                          <a:spcPts val="60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rPr>
                        <a:t>테마별</a:t>
                      </a:r>
                      <a:r>
                        <a:rPr lang="ko-KR" sz="1300" u="none" cap="none" strike="noStrike">
                          <a:solidFill>
                            <a:srgbClr val="3A3838"/>
                          </a:solidFill>
                          <a:latin typeface="Calibri"/>
                          <a:ea typeface="Calibri"/>
                          <a:cs typeface="Calibri"/>
                          <a:sym typeface="Calibri"/>
                        </a:rPr>
                        <a:t> 추천 알고리즘 코딩</a:t>
                      </a:r>
                      <a:endParaRPr sz="1300" u="none" cap="none" strike="noStrike">
                        <a:solidFill>
                          <a:srgbClr val="3A3838"/>
                        </a:solidFill>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t/>
                      </a:r>
                      <a:endParaRPr b="1" sz="1300" u="none" cap="none" strike="noStrike">
                        <a:solidFill>
                          <a:srgbClr val="3A3838"/>
                        </a:solidFill>
                      </a:endParaRPr>
                    </a:p>
                    <a:p>
                      <a:pPr indent="0" lvl="0" marL="0" marR="0" rtl="0" algn="l">
                        <a:lnSpc>
                          <a:spcPct val="115000"/>
                        </a:lnSpc>
                        <a:spcBef>
                          <a:spcPts val="0"/>
                        </a:spcBef>
                        <a:spcAft>
                          <a:spcPts val="0"/>
                        </a:spcAft>
                        <a:buClr>
                          <a:srgbClr val="000000"/>
                        </a:buClr>
                        <a:buSzPts val="1300"/>
                        <a:buFont typeface="Arial"/>
                        <a:buNone/>
                      </a:pPr>
                      <a:r>
                        <a:t/>
                      </a:r>
                      <a:endParaRPr sz="1300" u="none" cap="none" strike="noStrike">
                        <a:solidFill>
                          <a:srgbClr val="3A3838"/>
                        </a:solidFill>
                      </a:endParaRPr>
                    </a:p>
                  </a:txBody>
                  <a:tcPr marT="91425" marB="91425" marR="91425" marL="91425"/>
                </a:tc>
              </a:tr>
              <a:tr h="540300">
                <a:tc>
                  <a:txBody>
                    <a:bodyPr/>
                    <a:lstStyle/>
                    <a:p>
                      <a:pPr indent="0" lvl="0" marL="0" marR="0" rtl="0" algn="ctr">
                        <a:lnSpc>
                          <a:spcPct val="115000"/>
                        </a:lnSpc>
                        <a:spcBef>
                          <a:spcPts val="0"/>
                        </a:spcBef>
                        <a:spcAft>
                          <a:spcPts val="0"/>
                        </a:spcAft>
                        <a:buClr>
                          <a:srgbClr val="000000"/>
                        </a:buClr>
                        <a:buSzPts val="1300"/>
                        <a:buFont typeface="Arial"/>
                        <a:buNone/>
                      </a:pPr>
                      <a:r>
                        <a:rPr lang="ko-KR" sz="1300" u="none" cap="none" strike="noStrike">
                          <a:solidFill>
                            <a:srgbClr val="3A3838"/>
                          </a:solidFill>
                        </a:rPr>
                        <a:t>챗봇</a:t>
                      </a:r>
                      <a:r>
                        <a:rPr lang="ko-KR" sz="1300" u="none" cap="none" strike="noStrike">
                          <a:solidFill>
                            <a:srgbClr val="3A3838"/>
                          </a:solidFill>
                          <a:latin typeface="Calibri"/>
                          <a:ea typeface="Calibri"/>
                          <a:cs typeface="Calibri"/>
                          <a:sym typeface="Calibri"/>
                        </a:rPr>
                        <a:t> 구현</a:t>
                      </a:r>
                      <a:endParaRPr sz="1300" u="none" cap="none" strike="noStrike">
                        <a:solidFill>
                          <a:srgbClr val="3A3838"/>
                        </a:solidFill>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latin typeface="Calibri"/>
                          <a:ea typeface="Calibri"/>
                          <a:cs typeface="Calibri"/>
                          <a:sym typeface="Calibri"/>
                        </a:rPr>
                        <a:t>4/11(</a:t>
                      </a:r>
                      <a:r>
                        <a:rPr lang="ko-KR" sz="1300" u="none" cap="none" strike="noStrike">
                          <a:solidFill>
                            <a:srgbClr val="3A3838"/>
                          </a:solidFill>
                        </a:rPr>
                        <a:t>월</a:t>
                      </a:r>
                      <a:r>
                        <a:rPr lang="ko-KR" sz="1300" u="none" cap="none" strike="noStrike">
                          <a:solidFill>
                            <a:srgbClr val="3A3838"/>
                          </a:solidFill>
                          <a:latin typeface="Calibri"/>
                          <a:ea typeface="Calibri"/>
                          <a:cs typeface="Calibri"/>
                          <a:sym typeface="Calibri"/>
                        </a:rPr>
                        <a:t>) ~ 4/22(</a:t>
                      </a:r>
                      <a:r>
                        <a:rPr lang="ko-KR" sz="1300" u="none" cap="none" strike="noStrike">
                          <a:solidFill>
                            <a:srgbClr val="3A3838"/>
                          </a:solidFill>
                        </a:rPr>
                        <a:t>목</a:t>
                      </a:r>
                      <a:r>
                        <a:rPr lang="ko-KR" sz="1300" u="none" cap="none" strike="noStrike">
                          <a:solidFill>
                            <a:srgbClr val="3A3838"/>
                          </a:solidFill>
                          <a:latin typeface="Calibri"/>
                          <a:ea typeface="Calibri"/>
                          <a:cs typeface="Calibri"/>
                          <a:sym typeface="Calibri"/>
                        </a:rPr>
                        <a:t>)</a:t>
                      </a:r>
                      <a:endParaRPr sz="1300" u="none" cap="none" strike="noStrike">
                        <a:solidFill>
                          <a:srgbClr val="3A3838"/>
                        </a:solidFill>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rPr>
                        <a:t>질문 데이터 수집</a:t>
                      </a:r>
                      <a:endParaRPr sz="1300" u="none" cap="none" strike="noStrike">
                        <a:solidFill>
                          <a:srgbClr val="3A3838"/>
                        </a:solidFill>
                      </a:endParaRPr>
                    </a:p>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rPr>
                        <a:t>답변 데이터 생성</a:t>
                      </a:r>
                      <a:endParaRPr sz="1300" u="none" cap="none" strike="noStrike">
                        <a:solidFill>
                          <a:srgbClr val="3A3838"/>
                        </a:solidFill>
                      </a:endParaRPr>
                    </a:p>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rPr>
                        <a:t>챗봇</a:t>
                      </a:r>
                      <a:r>
                        <a:rPr lang="ko-KR" sz="1300" u="none" cap="none" strike="noStrike">
                          <a:solidFill>
                            <a:srgbClr val="3A3838"/>
                          </a:solidFill>
                          <a:latin typeface="Calibri"/>
                          <a:ea typeface="Calibri"/>
                          <a:cs typeface="Calibri"/>
                          <a:sym typeface="Calibri"/>
                        </a:rPr>
                        <a:t> 모델링</a:t>
                      </a:r>
                      <a:endParaRPr sz="1300" u="none" cap="none" strike="noStrike">
                        <a:solidFill>
                          <a:srgbClr val="3A3838"/>
                        </a:solidFill>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t/>
                      </a:r>
                      <a:endParaRPr b="1" sz="1300" u="none" cap="none" strike="noStrike">
                        <a:solidFill>
                          <a:srgbClr val="3A3838"/>
                        </a:solidFill>
                      </a:endParaRPr>
                    </a:p>
                    <a:p>
                      <a:pPr indent="0" lvl="0" marL="0" marR="0" rtl="0" algn="l">
                        <a:lnSpc>
                          <a:spcPct val="115000"/>
                        </a:lnSpc>
                        <a:spcBef>
                          <a:spcPts val="0"/>
                        </a:spcBef>
                        <a:spcAft>
                          <a:spcPts val="0"/>
                        </a:spcAft>
                        <a:buClr>
                          <a:srgbClr val="000000"/>
                        </a:buClr>
                        <a:buSzPts val="1300"/>
                        <a:buFont typeface="Arial"/>
                        <a:buNone/>
                      </a:pPr>
                      <a:r>
                        <a:t/>
                      </a:r>
                      <a:endParaRPr sz="1300" u="none" cap="none" strike="noStrike">
                        <a:solidFill>
                          <a:srgbClr val="3A3838"/>
                        </a:solidFill>
                      </a:endParaRPr>
                    </a:p>
                  </a:txBody>
                  <a:tcPr marT="91425" marB="91425" marR="91425" marL="91425"/>
                </a:tc>
              </a:tr>
              <a:tr h="540300">
                <a:tc>
                  <a:txBody>
                    <a:bodyPr/>
                    <a:lstStyle/>
                    <a:p>
                      <a:pPr indent="0" lvl="0" marL="0" marR="0" rtl="0" algn="ctr">
                        <a:lnSpc>
                          <a:spcPct val="115000"/>
                        </a:lnSpc>
                        <a:spcBef>
                          <a:spcPts val="0"/>
                        </a:spcBef>
                        <a:spcAft>
                          <a:spcPts val="0"/>
                        </a:spcAft>
                        <a:buClr>
                          <a:srgbClr val="000000"/>
                        </a:buClr>
                        <a:buSzPts val="1300"/>
                        <a:buFont typeface="Arial"/>
                        <a:buNone/>
                      </a:pPr>
                      <a:r>
                        <a:rPr lang="ko-KR" sz="1300" u="none" cap="none" strike="noStrike">
                          <a:solidFill>
                            <a:srgbClr val="3A3838"/>
                          </a:solidFill>
                        </a:rPr>
                        <a:t>웹 구현</a:t>
                      </a:r>
                      <a:endParaRPr sz="1300" u="none" cap="none" strike="noStrike">
                        <a:solidFill>
                          <a:srgbClr val="3A3838"/>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latin typeface="Calibri"/>
                          <a:ea typeface="Calibri"/>
                          <a:cs typeface="Calibri"/>
                          <a:sym typeface="Calibri"/>
                        </a:rPr>
                        <a:t>4/7(</a:t>
                      </a:r>
                      <a:r>
                        <a:rPr lang="ko-KR" sz="1300" u="none" cap="none" strike="noStrike">
                          <a:solidFill>
                            <a:srgbClr val="3A3838"/>
                          </a:solidFill>
                        </a:rPr>
                        <a:t>목</a:t>
                      </a:r>
                      <a:r>
                        <a:rPr lang="ko-KR" sz="1300" u="none" cap="none" strike="noStrike">
                          <a:solidFill>
                            <a:srgbClr val="3A3838"/>
                          </a:solidFill>
                          <a:latin typeface="Calibri"/>
                          <a:ea typeface="Calibri"/>
                          <a:cs typeface="Calibri"/>
                          <a:sym typeface="Calibri"/>
                        </a:rPr>
                        <a:t>) ~ 4/17(</a:t>
                      </a:r>
                      <a:r>
                        <a:rPr lang="ko-KR" sz="1300" u="none" cap="none" strike="noStrike">
                          <a:solidFill>
                            <a:srgbClr val="3A3838"/>
                          </a:solidFill>
                        </a:rPr>
                        <a:t>일</a:t>
                      </a:r>
                      <a:r>
                        <a:rPr lang="ko-KR" sz="1300" u="none" cap="none" strike="noStrike">
                          <a:solidFill>
                            <a:srgbClr val="3A3838"/>
                          </a:solidFill>
                          <a:latin typeface="Calibri"/>
                          <a:ea typeface="Calibri"/>
                          <a:cs typeface="Calibri"/>
                          <a:sym typeface="Calibri"/>
                        </a:rPr>
                        <a:t>)</a:t>
                      </a:r>
                      <a:endParaRPr sz="1300" u="none" cap="none" strike="noStrike">
                        <a:solidFill>
                          <a:srgbClr val="3A3838"/>
                        </a:solidFill>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rPr>
                        <a:t>파이썬GUI 구현</a:t>
                      </a:r>
                      <a:endParaRPr sz="1300" u="none" cap="none" strike="noStrike">
                        <a:solidFill>
                          <a:srgbClr val="3A3838"/>
                        </a:solidFill>
                      </a:endParaRPr>
                    </a:p>
                    <a:p>
                      <a:pPr indent="0" lvl="0" marL="0" marR="0" rtl="0" algn="l">
                        <a:lnSpc>
                          <a:spcPct val="115000"/>
                        </a:lnSpc>
                        <a:spcBef>
                          <a:spcPts val="0"/>
                        </a:spcBef>
                        <a:spcAft>
                          <a:spcPts val="0"/>
                        </a:spcAft>
                        <a:buClr>
                          <a:schemeClr val="dk1"/>
                        </a:buClr>
                        <a:buSzPts val="1100"/>
                        <a:buFont typeface="Arial"/>
                        <a:buNone/>
                      </a:pPr>
                      <a:r>
                        <a:rPr b="1" lang="ko-KR" sz="1300" u="none" cap="none" strike="noStrike">
                          <a:solidFill>
                            <a:srgbClr val="3A3838"/>
                          </a:solidFill>
                        </a:rPr>
                        <a:t>▶</a:t>
                      </a:r>
                      <a:r>
                        <a:rPr lang="ko-KR" sz="1300" u="none" cap="none" strike="noStrike">
                          <a:solidFill>
                            <a:srgbClr val="3A3838"/>
                          </a:solidFill>
                        </a:rPr>
                        <a:t>테마를 리스트 형식으로 출력함</a:t>
                      </a:r>
                      <a:endParaRPr sz="1300" u="none" cap="none" strike="noStrike">
                        <a:solidFill>
                          <a:srgbClr val="3A3838"/>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t/>
                      </a:r>
                      <a:endParaRPr b="1" sz="1300" u="none" cap="none" strike="noStrike">
                        <a:solidFill>
                          <a:srgbClr val="3A3838"/>
                        </a:solidFill>
                      </a:endParaRPr>
                    </a:p>
                  </a:txBody>
                  <a:tcPr marT="91425" marB="91425" marR="91425" marL="91425"/>
                </a:tc>
              </a:tr>
              <a:tr h="550300">
                <a:tc>
                  <a:txBody>
                    <a:bodyPr/>
                    <a:lstStyle/>
                    <a:p>
                      <a:pPr indent="0" lvl="0" marL="0" marR="0" rtl="0" algn="ctr">
                        <a:lnSpc>
                          <a:spcPct val="115000"/>
                        </a:lnSpc>
                        <a:spcBef>
                          <a:spcPts val="0"/>
                        </a:spcBef>
                        <a:spcAft>
                          <a:spcPts val="0"/>
                        </a:spcAft>
                        <a:buClr>
                          <a:srgbClr val="000000"/>
                        </a:buClr>
                        <a:buSzPts val="1300"/>
                        <a:buFont typeface="Arial"/>
                        <a:buNone/>
                      </a:pPr>
                      <a:r>
                        <a:rPr lang="ko-KR" sz="1300" u="none" cap="none" strike="noStrike">
                          <a:solidFill>
                            <a:srgbClr val="3A3838"/>
                          </a:solidFill>
                        </a:rPr>
                        <a:t>전체 모델링</a:t>
                      </a:r>
                      <a:endParaRPr sz="1300" u="none" cap="none" strike="noStrike">
                        <a:solidFill>
                          <a:srgbClr val="3A3838"/>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latin typeface="Calibri"/>
                          <a:ea typeface="Calibri"/>
                          <a:cs typeface="Calibri"/>
                          <a:sym typeface="Calibri"/>
                        </a:rPr>
                        <a:t>4/21(</a:t>
                      </a:r>
                      <a:r>
                        <a:rPr lang="ko-KR" sz="1300" u="none" cap="none" strike="noStrike">
                          <a:solidFill>
                            <a:srgbClr val="3A3838"/>
                          </a:solidFill>
                        </a:rPr>
                        <a:t>목</a:t>
                      </a:r>
                      <a:r>
                        <a:rPr lang="ko-KR" sz="1300" u="none" cap="none" strike="noStrike">
                          <a:solidFill>
                            <a:srgbClr val="3A3838"/>
                          </a:solidFill>
                          <a:latin typeface="Calibri"/>
                          <a:ea typeface="Calibri"/>
                          <a:cs typeface="Calibri"/>
                          <a:sym typeface="Calibri"/>
                        </a:rPr>
                        <a:t>)</a:t>
                      </a:r>
                      <a:endParaRPr sz="1300" u="none" cap="none" strike="noStrike">
                        <a:solidFill>
                          <a:srgbClr val="3A3838"/>
                        </a:solidFill>
                        <a:latin typeface="Calibri"/>
                        <a:ea typeface="Calibri"/>
                        <a:cs typeface="Calibri"/>
                        <a:sym typeface="Calibri"/>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rPr>
                        <a:t>챗봇</a:t>
                      </a:r>
                      <a:r>
                        <a:rPr lang="ko-KR" sz="1300" u="none" cap="none" strike="noStrike">
                          <a:solidFill>
                            <a:srgbClr val="3A3838"/>
                          </a:solidFill>
                          <a:latin typeface="Calibri"/>
                          <a:ea typeface="Calibri"/>
                          <a:cs typeface="Calibri"/>
                          <a:sym typeface="Calibri"/>
                        </a:rPr>
                        <a:t>, </a:t>
                      </a:r>
                      <a:r>
                        <a:rPr lang="ko-KR" sz="1300" u="none" cap="none" strike="noStrike">
                          <a:solidFill>
                            <a:srgbClr val="3A3838"/>
                          </a:solidFill>
                        </a:rPr>
                        <a:t>추천 알고리즘 최적화</a:t>
                      </a:r>
                      <a:endParaRPr sz="1300" u="none" cap="none" strike="noStrike">
                        <a:solidFill>
                          <a:srgbClr val="3A3838"/>
                        </a:solidFill>
                      </a:endParaRPr>
                    </a:p>
                    <a:p>
                      <a:pPr indent="0" lvl="0" marL="0" marR="0" rtl="0" algn="l">
                        <a:lnSpc>
                          <a:spcPct val="115000"/>
                        </a:lnSpc>
                        <a:spcBef>
                          <a:spcPts val="60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rPr>
                        <a:t>플라스크 웹 최적화</a:t>
                      </a:r>
                      <a:endParaRPr sz="1300" u="none" cap="none" strike="noStrike">
                        <a:solidFill>
                          <a:srgbClr val="3A3838"/>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t/>
                      </a:r>
                      <a:endParaRPr sz="1300" u="none" cap="none" strike="noStrike">
                        <a:solidFill>
                          <a:srgbClr val="3A3838"/>
                        </a:solidFill>
                      </a:endParaRPr>
                    </a:p>
                  </a:txBody>
                  <a:tcPr marT="91425" marB="91425" marR="91425" marL="91425"/>
                </a:tc>
              </a:tr>
              <a:tr h="540300">
                <a:tc>
                  <a:txBody>
                    <a:bodyPr/>
                    <a:lstStyle/>
                    <a:p>
                      <a:pPr indent="0" lvl="0" marL="0" marR="0" rtl="0" algn="ctr">
                        <a:lnSpc>
                          <a:spcPct val="115000"/>
                        </a:lnSpc>
                        <a:spcBef>
                          <a:spcPts val="0"/>
                        </a:spcBef>
                        <a:spcAft>
                          <a:spcPts val="0"/>
                        </a:spcAft>
                        <a:buClr>
                          <a:srgbClr val="000000"/>
                        </a:buClr>
                        <a:buSzPts val="1300"/>
                        <a:buFont typeface="Arial"/>
                        <a:buNone/>
                      </a:pPr>
                      <a:r>
                        <a:rPr lang="ko-KR" sz="1300" u="none" cap="none" strike="noStrike">
                          <a:solidFill>
                            <a:srgbClr val="3A3838"/>
                          </a:solidFill>
                        </a:rPr>
                        <a:t>총 개발기간</a:t>
                      </a:r>
                      <a:endParaRPr sz="1300" u="none" cap="none" strike="noStrike">
                        <a:solidFill>
                          <a:srgbClr val="3A3838"/>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300"/>
                        <a:buFont typeface="Arial"/>
                        <a:buNone/>
                      </a:pPr>
                      <a:r>
                        <a:rPr b="1" lang="ko-KR" sz="1300" u="none" cap="none" strike="noStrike">
                          <a:solidFill>
                            <a:srgbClr val="3A3838"/>
                          </a:solidFill>
                        </a:rPr>
                        <a:t>▶ </a:t>
                      </a:r>
                      <a:r>
                        <a:rPr lang="ko-KR" sz="1300" u="none" cap="none" strike="noStrike">
                          <a:solidFill>
                            <a:srgbClr val="3A3838"/>
                          </a:solidFill>
                          <a:latin typeface="Calibri"/>
                          <a:ea typeface="Calibri"/>
                          <a:cs typeface="Calibri"/>
                          <a:sym typeface="Calibri"/>
                        </a:rPr>
                        <a:t>4/7(</a:t>
                      </a:r>
                      <a:r>
                        <a:rPr lang="ko-KR" sz="1300" u="none" cap="none" strike="noStrike">
                          <a:solidFill>
                            <a:srgbClr val="3A3838"/>
                          </a:solidFill>
                        </a:rPr>
                        <a:t>목</a:t>
                      </a:r>
                      <a:r>
                        <a:rPr lang="ko-KR" sz="1300" u="none" cap="none" strike="noStrike">
                          <a:solidFill>
                            <a:srgbClr val="3A3838"/>
                          </a:solidFill>
                          <a:latin typeface="Calibri"/>
                          <a:ea typeface="Calibri"/>
                          <a:cs typeface="Calibri"/>
                          <a:sym typeface="Calibri"/>
                        </a:rPr>
                        <a:t>) ~ 4/21(</a:t>
                      </a:r>
                      <a:r>
                        <a:rPr lang="ko-KR" sz="1300" u="none" cap="none" strike="noStrike">
                          <a:solidFill>
                            <a:srgbClr val="3A3838"/>
                          </a:solidFill>
                        </a:rPr>
                        <a:t>목</a:t>
                      </a:r>
                      <a:r>
                        <a:rPr lang="ko-KR" sz="1300" u="none" cap="none" strike="noStrike">
                          <a:solidFill>
                            <a:srgbClr val="3A3838"/>
                          </a:solidFill>
                          <a:latin typeface="Calibri"/>
                          <a:ea typeface="Calibri"/>
                          <a:cs typeface="Calibri"/>
                          <a:sym typeface="Calibri"/>
                        </a:rPr>
                        <a:t>)(</a:t>
                      </a:r>
                      <a:r>
                        <a:rPr lang="ko-KR" sz="1300" u="none" cap="none" strike="noStrike">
                          <a:solidFill>
                            <a:srgbClr val="3A3838"/>
                          </a:solidFill>
                        </a:rPr>
                        <a:t>총 </a:t>
                      </a:r>
                      <a:r>
                        <a:rPr lang="ko-KR" sz="1300" u="none" cap="none" strike="noStrike">
                          <a:solidFill>
                            <a:srgbClr val="3A3838"/>
                          </a:solidFill>
                          <a:latin typeface="Calibri"/>
                          <a:ea typeface="Calibri"/>
                          <a:cs typeface="Calibri"/>
                          <a:sym typeface="Calibri"/>
                        </a:rPr>
                        <a:t>2</a:t>
                      </a:r>
                      <a:r>
                        <a:rPr lang="ko-KR" sz="1300" u="none" cap="none" strike="noStrike">
                          <a:solidFill>
                            <a:srgbClr val="3A3838"/>
                          </a:solidFill>
                        </a:rPr>
                        <a:t>주</a:t>
                      </a:r>
                      <a:r>
                        <a:rPr lang="ko-KR" sz="1300" u="none" cap="none" strike="noStrike">
                          <a:solidFill>
                            <a:srgbClr val="3A3838"/>
                          </a:solidFill>
                          <a:latin typeface="Calibri"/>
                          <a:ea typeface="Calibri"/>
                          <a:cs typeface="Calibri"/>
                          <a:sym typeface="Calibri"/>
                        </a:rPr>
                        <a:t>)</a:t>
                      </a:r>
                      <a:endParaRPr sz="1300" u="none" cap="none" strike="noStrike">
                        <a:solidFill>
                          <a:srgbClr val="3A3838"/>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300"/>
                        <a:buFont typeface="Arial"/>
                        <a:buNone/>
                      </a:pPr>
                      <a:r>
                        <a:rPr lang="ko-KR" sz="1300" u="none" cap="none" strike="noStrike">
                          <a:solidFill>
                            <a:srgbClr val="3A3838"/>
                          </a:solidFill>
                          <a:latin typeface="Calibri"/>
                          <a:ea typeface="Calibri"/>
                          <a:cs typeface="Calibri"/>
                          <a:sym typeface="Calibri"/>
                        </a:rPr>
                        <a:t>-</a:t>
                      </a:r>
                      <a:endParaRPr sz="1300" u="none" cap="none" strike="noStrike">
                        <a:solidFill>
                          <a:srgbClr val="3A3838"/>
                        </a:solidFill>
                        <a:latin typeface="Calibri"/>
                        <a:ea typeface="Calibri"/>
                        <a:cs typeface="Calibri"/>
                        <a:sym typeface="Calibri"/>
                      </a:endParaRPr>
                    </a:p>
                  </a:txBody>
                  <a:tcPr marT="91425" marB="91425" marR="91425" marL="91425"/>
                </a:tc>
                <a:tc>
                  <a:txBody>
                    <a:bodyPr/>
                    <a:lstStyle/>
                    <a:p>
                      <a:pPr indent="0" lvl="0" marL="0" marR="0" rtl="0" algn="ctr">
                        <a:lnSpc>
                          <a:spcPct val="115000"/>
                        </a:lnSpc>
                        <a:spcBef>
                          <a:spcPts val="0"/>
                        </a:spcBef>
                        <a:spcAft>
                          <a:spcPts val="0"/>
                        </a:spcAft>
                        <a:buClr>
                          <a:srgbClr val="000000"/>
                        </a:buClr>
                        <a:buSzPts val="1300"/>
                        <a:buFont typeface="Arial"/>
                        <a:buNone/>
                      </a:pPr>
                      <a:r>
                        <a:rPr lang="ko-KR" sz="1300" u="none" cap="none" strike="noStrike">
                          <a:solidFill>
                            <a:srgbClr val="3A3838"/>
                          </a:solidFill>
                          <a:latin typeface="Calibri"/>
                          <a:ea typeface="Calibri"/>
                          <a:cs typeface="Calibri"/>
                          <a:sym typeface="Calibri"/>
                        </a:rPr>
                        <a:t>-</a:t>
                      </a:r>
                      <a:endParaRPr sz="1300" u="none" cap="none" strike="noStrike">
                        <a:solidFill>
                          <a:srgbClr val="3A3838"/>
                        </a:solidFill>
                        <a:latin typeface="Calibri"/>
                        <a:ea typeface="Calibri"/>
                        <a:cs typeface="Calibri"/>
                        <a:sym typeface="Calibri"/>
                      </a:endParaRPr>
                    </a:p>
                  </a:txBody>
                  <a:tcPr marT="91425" marB="91425" marR="91425" marL="91425"/>
                </a:tc>
              </a:tr>
            </a:tbl>
          </a:graphicData>
        </a:graphic>
      </p:graphicFrame>
      <p:cxnSp>
        <p:nvCxnSpPr>
          <p:cNvPr id="79" name="Google Shape;79;p5"/>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83" name="Shape 83"/>
        <p:cNvGrpSpPr/>
        <p:nvPr/>
      </p:nvGrpSpPr>
      <p:grpSpPr>
        <a:xfrm>
          <a:off x="0" y="0"/>
          <a:ext cx="0" cy="0"/>
          <a:chOff x="0" y="0"/>
          <a:chExt cx="0" cy="0"/>
        </a:xfrm>
      </p:grpSpPr>
      <p:sp>
        <p:nvSpPr>
          <p:cNvPr id="84" name="Google Shape;84;p6"/>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6"/>
          <p:cNvSpPr txBox="1"/>
          <p:nvPr/>
        </p:nvSpPr>
        <p:spPr>
          <a:xfrm>
            <a:off x="1080000" y="360000"/>
            <a:ext cx="3816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a:t>
            </a:r>
            <a:endParaRPr b="1" i="0" sz="800" u="none" cap="none" strike="noStrike">
              <a:solidFill>
                <a:srgbClr val="000000"/>
              </a:solidFill>
              <a:latin typeface="Arial Narrow"/>
              <a:ea typeface="Arial Narrow"/>
              <a:cs typeface="Arial Narrow"/>
              <a:sym typeface="Arial Narrow"/>
            </a:endParaRPr>
          </a:p>
        </p:txBody>
      </p:sp>
      <p:sp>
        <p:nvSpPr>
          <p:cNvPr id="86" name="Google Shape;86;p6"/>
          <p:cNvSpPr txBox="1"/>
          <p:nvPr/>
        </p:nvSpPr>
        <p:spPr>
          <a:xfrm>
            <a:off x="288000" y="216000"/>
            <a:ext cx="792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87" name="Google Shape;87;p6"/>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88" name="Google Shape;88;p6"/>
          <p:cNvPicPr preferRelativeResize="0"/>
          <p:nvPr/>
        </p:nvPicPr>
        <p:blipFill rotWithShape="1">
          <a:blip r:embed="rId3">
            <a:alphaModFix/>
          </a:blip>
          <a:srcRect b="0" l="0" r="0" t="0"/>
          <a:stretch/>
        </p:blipFill>
        <p:spPr>
          <a:xfrm>
            <a:off x="1191775" y="1415425"/>
            <a:ext cx="9791700" cy="411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939597">
            <a:alpha val="9019"/>
          </a:srgbClr>
        </a:solidFill>
      </p:bgPr>
    </p:bg>
    <p:spTree>
      <p:nvGrpSpPr>
        <p:cNvPr id="92" name="Shape 92"/>
        <p:cNvGrpSpPr/>
        <p:nvPr/>
      </p:nvGrpSpPr>
      <p:grpSpPr>
        <a:xfrm>
          <a:off x="0" y="0"/>
          <a:ext cx="0" cy="0"/>
          <a:chOff x="0" y="0"/>
          <a:chExt cx="0" cy="0"/>
        </a:xfrm>
      </p:grpSpPr>
      <p:pic>
        <p:nvPicPr>
          <p:cNvPr id="93" name="Google Shape;93;p7"/>
          <p:cNvPicPr preferRelativeResize="0"/>
          <p:nvPr/>
        </p:nvPicPr>
        <p:blipFill rotWithShape="1">
          <a:blip r:embed="rId3">
            <a:alphaModFix/>
          </a:blip>
          <a:srcRect b="0" l="0" r="0" t="0"/>
          <a:stretch/>
        </p:blipFill>
        <p:spPr>
          <a:xfrm flipH="1">
            <a:off x="5231778" y="0"/>
            <a:ext cx="396169" cy="6858000"/>
          </a:xfrm>
          <a:prstGeom prst="rect">
            <a:avLst/>
          </a:prstGeom>
          <a:noFill/>
          <a:ln>
            <a:noFill/>
          </a:ln>
        </p:spPr>
      </p:pic>
      <p:sp>
        <p:nvSpPr>
          <p:cNvPr id="94" name="Google Shape;94;p7"/>
          <p:cNvSpPr txBox="1"/>
          <p:nvPr/>
        </p:nvSpPr>
        <p:spPr>
          <a:xfrm>
            <a:off x="6300000" y="3078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Arial Narrow"/>
                <a:ea typeface="Arial Narrow"/>
                <a:cs typeface="Arial Narrow"/>
                <a:sym typeface="Arial Narrow"/>
              </a:rPr>
              <a:t>03. 프로젝트 수행 절차 및 결과</a:t>
            </a:r>
            <a:endParaRPr b="0" i="0" sz="1400" u="none" cap="none" strike="noStrike">
              <a:solidFill>
                <a:schemeClr val="dk1"/>
              </a:solidFill>
              <a:latin typeface="Arial Narrow"/>
              <a:ea typeface="Arial Narrow"/>
              <a:cs typeface="Arial Narrow"/>
              <a:sym typeface="Arial Narrow"/>
            </a:endParaRPr>
          </a:p>
        </p:txBody>
      </p:sp>
      <p:sp>
        <p:nvSpPr>
          <p:cNvPr id="95" name="Google Shape;95;p7"/>
          <p:cNvSpPr/>
          <p:nvPr/>
        </p:nvSpPr>
        <p:spPr>
          <a:xfrm>
            <a:off x="1" y="0"/>
            <a:ext cx="5231700" cy="6858000"/>
          </a:xfrm>
          <a:prstGeom prst="rect">
            <a:avLst/>
          </a:prstGeom>
          <a:solidFill>
            <a:srgbClr val="F5DF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ko-KR" sz="4000" u="none" cap="none" strike="noStrike">
                <a:solidFill>
                  <a:srgbClr val="3F3F3F"/>
                </a:solidFill>
                <a:latin typeface="Arial Narrow"/>
                <a:ea typeface="Arial Narrow"/>
                <a:cs typeface="Arial Narrow"/>
                <a:sym typeface="Arial Narrow"/>
              </a:rPr>
              <a:t>목차</a:t>
            </a:r>
            <a:endParaRPr b="0" i="0" sz="1400" u="none" cap="none" strike="noStrike">
              <a:solidFill>
                <a:srgbClr val="000000"/>
              </a:solidFill>
              <a:latin typeface="Arial Narrow"/>
              <a:ea typeface="Arial Narrow"/>
              <a:cs typeface="Arial Narrow"/>
              <a:sym typeface="Arial Narrow"/>
            </a:endParaRPr>
          </a:p>
        </p:txBody>
      </p:sp>
      <p:sp>
        <p:nvSpPr>
          <p:cNvPr id="96" name="Google Shape;96;p7"/>
          <p:cNvSpPr txBox="1"/>
          <p:nvPr/>
        </p:nvSpPr>
        <p:spPr>
          <a:xfrm>
            <a:off x="6894000" y="3672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chemeClr val="dk1"/>
                </a:solidFill>
                <a:latin typeface="Arial Narrow"/>
                <a:ea typeface="Arial Narrow"/>
                <a:cs typeface="Arial Narrow"/>
                <a:sym typeface="Arial Narrow"/>
              </a:rPr>
              <a:t>03-1. 웹 </a:t>
            </a:r>
            <a:endParaRPr b="0" i="0" sz="1400" u="none" cap="none" strike="noStrike">
              <a:solidFill>
                <a:schemeClr val="dk1"/>
              </a:solidFill>
              <a:latin typeface="Arial Narrow"/>
              <a:ea typeface="Arial Narrow"/>
              <a:cs typeface="Arial Narrow"/>
              <a:sym typeface="Arial Narrow"/>
            </a:endParaRPr>
          </a:p>
        </p:txBody>
      </p:sp>
      <p:sp>
        <p:nvSpPr>
          <p:cNvPr id="97" name="Google Shape;97;p7"/>
          <p:cNvSpPr txBox="1"/>
          <p:nvPr/>
        </p:nvSpPr>
        <p:spPr>
          <a:xfrm>
            <a:off x="6894000" y="4248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5D5D5"/>
                </a:solidFill>
                <a:latin typeface="Arial Narrow"/>
                <a:ea typeface="Arial Narrow"/>
                <a:cs typeface="Arial Narrow"/>
                <a:sym typeface="Arial Narrow"/>
              </a:rPr>
              <a:t>03-2. 챗봇 </a:t>
            </a:r>
            <a:endParaRPr b="0" i="0" sz="1400" u="none" cap="none" strike="noStrike">
              <a:solidFill>
                <a:srgbClr val="D5D5D5"/>
              </a:solidFill>
              <a:latin typeface="Arial Narrow"/>
              <a:ea typeface="Arial Narrow"/>
              <a:cs typeface="Arial Narrow"/>
              <a:sym typeface="Arial Narrow"/>
            </a:endParaRPr>
          </a:p>
        </p:txBody>
      </p:sp>
      <p:sp>
        <p:nvSpPr>
          <p:cNvPr id="98" name="Google Shape;98;p7"/>
          <p:cNvSpPr txBox="1"/>
          <p:nvPr/>
        </p:nvSpPr>
        <p:spPr>
          <a:xfrm>
            <a:off x="6894000" y="4824000"/>
            <a:ext cx="529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D5D5D5"/>
                </a:solidFill>
                <a:latin typeface="Arial Narrow"/>
                <a:ea typeface="Arial Narrow"/>
                <a:cs typeface="Arial Narrow"/>
                <a:sym typeface="Arial Narrow"/>
              </a:rPr>
              <a:t>03-3. 추천 시스템</a:t>
            </a:r>
            <a:endParaRPr b="0" i="0" sz="1400" u="none" cap="none" strike="noStrike">
              <a:solidFill>
                <a:srgbClr val="D5D5D5"/>
              </a:solidFill>
              <a:latin typeface="Arial Narrow"/>
              <a:ea typeface="Arial Narrow"/>
              <a:cs typeface="Arial Narrow"/>
              <a:sym typeface="Arial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102" name="Shape 102"/>
        <p:cNvGrpSpPr/>
        <p:nvPr/>
      </p:nvGrpSpPr>
      <p:grpSpPr>
        <a:xfrm>
          <a:off x="0" y="0"/>
          <a:ext cx="0" cy="0"/>
          <a:chOff x="0" y="0"/>
          <a:chExt cx="0" cy="0"/>
        </a:xfrm>
      </p:grpSpPr>
      <p:sp>
        <p:nvSpPr>
          <p:cNvPr id="103" name="Google Shape;103;p8"/>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8"/>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웹</a:t>
            </a:r>
            <a:endParaRPr b="1" i="0" sz="800" u="none" cap="none" strike="noStrike">
              <a:solidFill>
                <a:srgbClr val="000000"/>
              </a:solidFill>
              <a:latin typeface="Arial Narrow"/>
              <a:ea typeface="Arial Narrow"/>
              <a:cs typeface="Arial Narrow"/>
              <a:sym typeface="Arial Narrow"/>
            </a:endParaRPr>
          </a:p>
        </p:txBody>
      </p:sp>
      <p:sp>
        <p:nvSpPr>
          <p:cNvPr id="105" name="Google Shape;105;p8"/>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03-1</a:t>
            </a:r>
            <a:r>
              <a:rPr b="1" i="0" lang="ko-KR"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106" name="Google Shape;106;p8"/>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107" name="Google Shape;107;p8"/>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108" name="Google Shape;108;p8"/>
          <p:cNvSpPr txBox="1"/>
          <p:nvPr/>
        </p:nvSpPr>
        <p:spPr>
          <a:xfrm>
            <a:off x="1330575" y="1098000"/>
            <a:ext cx="4185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1. 코드 설명(GUI)</a:t>
            </a:r>
            <a:endParaRPr b="1" i="0" sz="200" u="none" cap="none" strike="noStrike">
              <a:solidFill>
                <a:srgbClr val="000000"/>
              </a:solidFill>
              <a:latin typeface="Arial Narrow"/>
              <a:ea typeface="Arial Narrow"/>
              <a:cs typeface="Arial Narrow"/>
              <a:sym typeface="Arial Narrow"/>
            </a:endParaRPr>
          </a:p>
        </p:txBody>
      </p:sp>
      <p:sp>
        <p:nvSpPr>
          <p:cNvPr id="109" name="Google Shape;109;p8"/>
          <p:cNvSpPr txBox="1"/>
          <p:nvPr/>
        </p:nvSpPr>
        <p:spPr>
          <a:xfrm>
            <a:off x="1145425" y="1701300"/>
            <a:ext cx="9224100" cy="36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from tkinter import *  </a:t>
            </a:r>
            <a:r>
              <a:rPr b="1" i="0" lang="ko-KR" sz="1500" u="none" cap="none" strike="noStrike">
                <a:solidFill>
                  <a:schemeClr val="accent2"/>
                </a:solidFill>
                <a:latin typeface="Calibri"/>
                <a:ea typeface="Calibri"/>
                <a:cs typeface="Calibri"/>
                <a:sym typeface="Calibri"/>
              </a:rPr>
              <a:t> #tkinter 라이브러리를 활용하였습니다.</a:t>
            </a:r>
            <a:endParaRPr b="1" i="0" sz="1500" u="none" cap="none" strike="noStrik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check_list = []                 </a:t>
            </a:r>
            <a:r>
              <a:rPr b="1" i="0" lang="ko-KR" sz="1500" u="none" cap="none" strike="noStrike">
                <a:solidFill>
                  <a:schemeClr val="accent2"/>
                </a:solidFill>
                <a:latin typeface="Calibri"/>
                <a:ea typeface="Calibri"/>
                <a:cs typeface="Calibri"/>
                <a:sym typeface="Calibri"/>
              </a:rPr>
              <a:t>#이후 체크박스를 리스트로 만들어 체크된 항목을 append로 넣어줬습니다.</a:t>
            </a:r>
            <a:endParaRPr b="1" i="0" sz="1500" u="none" cap="none" strike="noStrik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def btn_check():</a:t>
            </a:r>
            <a:endParaRPr b="1"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    count = 0</a:t>
            </a:r>
            <a:endParaRPr b="1"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    for i in range(22):</a:t>
            </a:r>
            <a:endParaRPr b="1"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        if ck_val[i].get() == True:</a:t>
            </a:r>
            <a:endParaRPr b="1"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            check_list.append(i)</a:t>
            </a:r>
            <a:endParaRPr b="1"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    print(check_list)       </a:t>
            </a:r>
            <a:r>
              <a:rPr b="1" i="0" lang="ko-KR" sz="1500" u="none" cap="none" strike="noStrike">
                <a:solidFill>
                  <a:schemeClr val="accent2"/>
                </a:solidFill>
                <a:latin typeface="Calibri"/>
                <a:ea typeface="Calibri"/>
                <a:cs typeface="Calibri"/>
                <a:sym typeface="Calibri"/>
              </a:rPr>
              <a:t> # 이후 추천 팀의 input 데이터가 리스트 혹은 데이터프레임형식이어야 </a:t>
            </a:r>
            <a:endParaRPr b="1" i="0" sz="1500" u="none" cap="none" strike="noStrik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chemeClr val="accent2"/>
                </a:solidFill>
                <a:latin typeface="Calibri"/>
                <a:ea typeface="Calibri"/>
                <a:cs typeface="Calibri"/>
                <a:sym typeface="Calibri"/>
              </a:rPr>
              <a:t>                                             했기에 output을 list로 출력했습니다.</a:t>
            </a:r>
            <a:endParaRPr b="1" i="0" sz="1500" u="none" cap="none" strike="noStrik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1"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def btn_check1():                          </a:t>
            </a:r>
            <a:r>
              <a:rPr b="1" i="0" lang="ko-KR" sz="1500" u="none" cap="none" strike="noStrike">
                <a:solidFill>
                  <a:schemeClr val="accent2"/>
                </a:solidFill>
                <a:latin typeface="Calibri"/>
                <a:ea typeface="Calibri"/>
                <a:cs typeface="Calibri"/>
                <a:sym typeface="Calibri"/>
              </a:rPr>
              <a:t>                   #챗봇의 output입니다. 위쪽 텍스트박스에 삽입하였습니다.             </a:t>
            </a:r>
            <a:endParaRPr b="1" i="0" sz="1500" u="none" cap="none" strike="noStrike">
              <a:solidFill>
                <a:schemeClr val="accent2"/>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result = text.get("1.0", END)                 </a:t>
            </a:r>
            <a:r>
              <a:rPr b="1" i="0" lang="ko-KR" sz="1500" u="none" cap="none" strike="noStrike">
                <a:solidFill>
                  <a:schemeClr val="accent2"/>
                </a:solidFill>
                <a:latin typeface="Calibri"/>
                <a:ea typeface="Calibri"/>
                <a:cs typeface="Calibri"/>
                <a:sym typeface="Calibri"/>
              </a:rPr>
              <a:t>챗봇의 output 또한 추천팀의 input양식에 맞춰서 작성되었습니다.</a:t>
            </a:r>
            <a:endParaRPr b="1" i="0" sz="1500" u="none" cap="none" strike="noStrike">
              <a:solidFill>
                <a:schemeClr val="accent2"/>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result = text.get("1.0", END)      </a:t>
            </a:r>
            <a:endParaRPr b="1" i="0" sz="1500" u="none" cap="none" strike="noStrike">
              <a:solidFill>
                <a:schemeClr val="accent2"/>
              </a:solidFill>
              <a:latin typeface="Calibri"/>
              <a:ea typeface="Calibri"/>
              <a:cs typeface="Calibri"/>
              <a:sym typeface="Calibri"/>
            </a:endParaRPr>
          </a:p>
          <a:p>
            <a:pPr indent="457200" lvl="0" marL="0" marR="0" rtl="0" algn="l">
              <a:lnSpc>
                <a:spcPct val="100000"/>
              </a:lnSpc>
              <a:spcBef>
                <a:spcPts val="0"/>
              </a:spcBef>
              <a:spcAft>
                <a:spcPts val="0"/>
              </a:spcAft>
              <a:buClr>
                <a:schemeClr val="dk1"/>
              </a:buClr>
              <a:buSzPts val="1100"/>
              <a:buFont typeface="Arial"/>
              <a:buNone/>
            </a:pPr>
            <a:r>
              <a:rPr b="1" i="0" lang="ko-KR" sz="1500" u="none" cap="none" strike="noStrike">
                <a:solidFill>
                  <a:srgbClr val="3A3838"/>
                </a:solidFill>
                <a:latin typeface="Calibri"/>
                <a:ea typeface="Calibri"/>
                <a:cs typeface="Calibri"/>
                <a:sym typeface="Calibri"/>
              </a:rPr>
              <a:t>text1.insert("end", result)</a:t>
            </a:r>
            <a:endParaRPr b="1" i="0" sz="15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1800" u="none" cap="none" strike="noStrike">
              <a:solidFill>
                <a:srgbClr val="3F3F3F"/>
              </a:solidFill>
              <a:latin typeface="Arial Narrow"/>
              <a:ea typeface="Arial Narrow"/>
              <a:cs typeface="Arial Narrow"/>
              <a:sym typeface="Arial Narr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5DF4D"/>
            </a:gs>
            <a:gs pos="44000">
              <a:srgbClr val="F5E15E">
                <a:alpha val="69019"/>
              </a:srgbClr>
            </a:gs>
            <a:gs pos="71000">
              <a:srgbClr val="939597">
                <a:alpha val="69019"/>
              </a:srgbClr>
            </a:gs>
            <a:gs pos="100000">
              <a:srgbClr val="939597"/>
            </a:gs>
          </a:gsLst>
          <a:lin ang="2700006" scaled="0"/>
        </a:gradFill>
      </p:bgPr>
    </p:bg>
    <p:spTree>
      <p:nvGrpSpPr>
        <p:cNvPr id="113" name="Shape 113"/>
        <p:cNvGrpSpPr/>
        <p:nvPr/>
      </p:nvGrpSpPr>
      <p:grpSpPr>
        <a:xfrm>
          <a:off x="0" y="0"/>
          <a:ext cx="0" cy="0"/>
          <a:chOff x="0" y="0"/>
          <a:chExt cx="0" cy="0"/>
        </a:xfrm>
      </p:grpSpPr>
      <p:sp>
        <p:nvSpPr>
          <p:cNvPr id="114" name="Google Shape;114;p9"/>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9"/>
          <p:cNvSpPr txBox="1"/>
          <p:nvPr/>
        </p:nvSpPr>
        <p:spPr>
          <a:xfrm>
            <a:off x="1404000" y="360000"/>
            <a:ext cx="565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rgbClr val="3F3F3F"/>
                </a:solidFill>
                <a:latin typeface="Arial Narrow"/>
                <a:ea typeface="Arial Narrow"/>
                <a:cs typeface="Arial Narrow"/>
                <a:sym typeface="Arial Narrow"/>
              </a:rPr>
              <a:t>프로젝트 수행 절차 및 결과 - 웹</a:t>
            </a:r>
            <a:endParaRPr b="1" i="0" sz="800" u="none" cap="none" strike="noStrike">
              <a:solidFill>
                <a:srgbClr val="000000"/>
              </a:solidFill>
              <a:latin typeface="Arial Narrow"/>
              <a:ea typeface="Arial Narrow"/>
              <a:cs typeface="Arial Narrow"/>
              <a:sym typeface="Arial Narrow"/>
            </a:endParaRPr>
          </a:p>
        </p:txBody>
      </p:sp>
      <p:sp>
        <p:nvSpPr>
          <p:cNvPr id="116" name="Google Shape;116;p9"/>
          <p:cNvSpPr txBox="1"/>
          <p:nvPr/>
        </p:nvSpPr>
        <p:spPr>
          <a:xfrm>
            <a:off x="288000" y="216000"/>
            <a:ext cx="1224000" cy="64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ko-KR" sz="4000" u="none" cap="none" strike="noStrike">
                <a:solidFill>
                  <a:srgbClr val="3F3F3F"/>
                </a:solidFill>
                <a:latin typeface="Arial"/>
                <a:ea typeface="Arial"/>
                <a:cs typeface="Arial"/>
                <a:sym typeface="Arial"/>
              </a:rPr>
              <a:t>03-1	</a:t>
            </a:r>
            <a:endParaRPr b="1" i="0" sz="4000" u="none" cap="none" strike="noStrike">
              <a:solidFill>
                <a:srgbClr val="445569"/>
              </a:solidFill>
              <a:latin typeface="Arial"/>
              <a:ea typeface="Arial"/>
              <a:cs typeface="Arial"/>
              <a:sym typeface="Arial"/>
            </a:endParaRPr>
          </a:p>
        </p:txBody>
      </p:sp>
      <p:cxnSp>
        <p:nvCxnSpPr>
          <p:cNvPr id="117" name="Google Shape;117;p9"/>
          <p:cNvCxnSpPr/>
          <p:nvPr/>
        </p:nvCxnSpPr>
        <p:spPr>
          <a:xfrm>
            <a:off x="5436000" y="792000"/>
            <a:ext cx="6512100" cy="0"/>
          </a:xfrm>
          <a:prstGeom prst="straightConnector1">
            <a:avLst/>
          </a:prstGeom>
          <a:noFill/>
          <a:ln cap="flat" cmpd="sng" w="12700">
            <a:solidFill>
              <a:srgbClr val="7F7F7F"/>
            </a:solidFill>
            <a:prstDash val="solid"/>
            <a:miter lim="800000"/>
            <a:headEnd len="sm" w="sm" type="none"/>
            <a:tailEnd len="sm" w="sm" type="none"/>
          </a:ln>
        </p:spPr>
      </p:cxnSp>
      <p:pic>
        <p:nvPicPr>
          <p:cNvPr id="118" name="Google Shape;118;p9"/>
          <p:cNvPicPr preferRelativeResize="0"/>
          <p:nvPr/>
        </p:nvPicPr>
        <p:blipFill rotWithShape="1">
          <a:blip r:embed="rId3">
            <a:alphaModFix/>
          </a:blip>
          <a:srcRect b="0" l="0" r="0" t="0"/>
          <a:stretch/>
        </p:blipFill>
        <p:spPr>
          <a:xfrm>
            <a:off x="540000" y="828000"/>
            <a:ext cx="790575" cy="819150"/>
          </a:xfrm>
          <a:prstGeom prst="rect">
            <a:avLst/>
          </a:prstGeom>
          <a:noFill/>
          <a:ln>
            <a:noFill/>
          </a:ln>
        </p:spPr>
      </p:pic>
      <p:sp>
        <p:nvSpPr>
          <p:cNvPr id="119" name="Google Shape;119;p9"/>
          <p:cNvSpPr txBox="1"/>
          <p:nvPr/>
        </p:nvSpPr>
        <p:spPr>
          <a:xfrm>
            <a:off x="1330575" y="1098000"/>
            <a:ext cx="4185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1800" u="none" cap="none" strike="noStrike">
                <a:solidFill>
                  <a:srgbClr val="3F3F3F"/>
                </a:solidFill>
                <a:latin typeface="Arial Narrow"/>
                <a:ea typeface="Arial Narrow"/>
                <a:cs typeface="Arial Narrow"/>
                <a:sym typeface="Arial Narrow"/>
              </a:rPr>
              <a:t>2-1. 결과 장면</a:t>
            </a:r>
            <a:endParaRPr b="1" i="0" sz="200" u="none" cap="none" strike="noStrike">
              <a:solidFill>
                <a:srgbClr val="000000"/>
              </a:solidFill>
              <a:latin typeface="Arial Narrow"/>
              <a:ea typeface="Arial Narrow"/>
              <a:cs typeface="Arial Narrow"/>
              <a:sym typeface="Arial Narrow"/>
            </a:endParaRPr>
          </a:p>
        </p:txBody>
      </p:sp>
      <p:sp>
        <p:nvSpPr>
          <p:cNvPr id="120" name="Google Shape;120;p9"/>
          <p:cNvSpPr txBox="1"/>
          <p:nvPr/>
        </p:nvSpPr>
        <p:spPr>
          <a:xfrm>
            <a:off x="3038800" y="4572100"/>
            <a:ext cx="4185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KR" sz="1800" u="none" cap="none" strike="noStrike">
                <a:solidFill>
                  <a:srgbClr val="3F3F3F"/>
                </a:solidFill>
                <a:latin typeface="Arial Narrow"/>
                <a:ea typeface="Arial Narrow"/>
                <a:cs typeface="Arial Narrow"/>
                <a:sym typeface="Arial Narrow"/>
              </a:rPr>
              <a:t>코드 실행 및 크롤링 과정 움짤 넣어보기</a:t>
            </a:r>
            <a:endParaRPr b="0" i="0" sz="200" u="none" cap="none" strike="noStrike">
              <a:solidFill>
                <a:srgbClr val="000000"/>
              </a:solidFill>
              <a:latin typeface="Arial Narrow"/>
              <a:ea typeface="Arial Narrow"/>
              <a:cs typeface="Arial Narrow"/>
              <a:sym typeface="Arial Narrow"/>
            </a:endParaRPr>
          </a:p>
        </p:txBody>
      </p:sp>
      <p:pic>
        <p:nvPicPr>
          <p:cNvPr id="121" name="Google Shape;121;p9"/>
          <p:cNvPicPr preferRelativeResize="0"/>
          <p:nvPr/>
        </p:nvPicPr>
        <p:blipFill rotWithShape="1">
          <a:blip r:embed="rId4">
            <a:alphaModFix/>
          </a:blip>
          <a:srcRect b="0" l="0" r="0" t="0"/>
          <a:stretch/>
        </p:blipFill>
        <p:spPr>
          <a:xfrm>
            <a:off x="6371725" y="870900"/>
            <a:ext cx="5584501" cy="5657305"/>
          </a:xfrm>
          <a:prstGeom prst="rect">
            <a:avLst/>
          </a:prstGeom>
          <a:noFill/>
          <a:ln>
            <a:noFill/>
          </a:ln>
        </p:spPr>
      </p:pic>
      <p:pic>
        <p:nvPicPr>
          <p:cNvPr id="122" name="Google Shape;122;p9"/>
          <p:cNvPicPr preferRelativeResize="0"/>
          <p:nvPr/>
        </p:nvPicPr>
        <p:blipFill rotWithShape="1">
          <a:blip r:embed="rId5">
            <a:alphaModFix/>
          </a:blip>
          <a:srcRect b="0" l="0" r="0" t="0"/>
          <a:stretch/>
        </p:blipFill>
        <p:spPr>
          <a:xfrm>
            <a:off x="288000" y="1931500"/>
            <a:ext cx="6041901" cy="427859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김당근">
      <a:dk1>
        <a:srgbClr val="000000"/>
      </a:dk1>
      <a:lt1>
        <a:srgbClr val="FFFFFF"/>
      </a:lt1>
      <a:dk2>
        <a:srgbClr val="44546A"/>
      </a:dk2>
      <a:lt2>
        <a:srgbClr val="E7E6E6"/>
      </a:lt2>
      <a:accent1>
        <a:srgbClr val="FE431E"/>
      </a:accent1>
      <a:accent2>
        <a:srgbClr val="E41A00"/>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김당근">
      <a:dk1>
        <a:srgbClr val="000000"/>
      </a:dk1>
      <a:lt1>
        <a:srgbClr val="FFFFFF"/>
      </a:lt1>
      <a:dk2>
        <a:srgbClr val="44546A"/>
      </a:dk2>
      <a:lt2>
        <a:srgbClr val="E7E6E6"/>
      </a:lt2>
      <a:accent1>
        <a:srgbClr val="FE431E"/>
      </a:accent1>
      <a:accent2>
        <a:srgbClr val="E41A00"/>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